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8" r:id="rId2"/>
    <p:sldId id="277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8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13" r:id="rId19"/>
    <p:sldId id="314" r:id="rId20"/>
    <p:sldId id="310" r:id="rId21"/>
    <p:sldId id="309" r:id="rId22"/>
    <p:sldId id="311" r:id="rId23"/>
    <p:sldId id="312" r:id="rId24"/>
    <p:sldId id="280" r:id="rId25"/>
    <p:sldId id="271" r:id="rId2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CE846DC-9488-99FC-3681-5ADFA931F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E553B3E-CDFF-3E77-8848-C9EDEC298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F5F27D2-4FBF-41B9-2104-5A0FA34E6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1C04-276F-46E0-B31B-ADF455F597E7}" type="datetimeFigureOut">
              <a:rPr lang="he-IL" smtClean="0"/>
              <a:t>ד'/חשון/תשפ"ד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50ADFCF-85EC-7CAF-7831-2EF4EE97D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71D418B-3329-9790-D145-52F18E0C2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23BB-6EBF-49D4-9F74-23B0C4E6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715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0B78D0E-578E-9AF1-F2C0-9BC33129F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90F7CC5-1556-2147-C541-B7DF8591B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B1A5061-98A4-159C-2581-5693348B1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1C04-276F-46E0-B31B-ADF455F597E7}" type="datetimeFigureOut">
              <a:rPr lang="he-IL" smtClean="0"/>
              <a:t>ד'/חשון/תשפ"ד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5E00151-4763-2670-A5AB-0286BE718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C8089C4-3AA5-CA96-714A-5ACCE9FE3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23BB-6EBF-49D4-9F74-23B0C4E6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980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3422F98-B684-9B2A-5A06-2B6C4CEC93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63DDF49-58A9-5A7C-30CA-6C1406FD1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175B952-8361-362E-E9D3-B342AF529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1C04-276F-46E0-B31B-ADF455F597E7}" type="datetimeFigureOut">
              <a:rPr lang="he-IL" smtClean="0"/>
              <a:t>ד'/חשון/תשפ"ד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D087788-99B9-1F16-CB81-F40071F0E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BDEBD70-27DE-8BC8-03B4-735B4D7C1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23BB-6EBF-49D4-9F74-23B0C4E6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8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37DF249-8FF5-F66D-6BEE-D2CB77A0D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E6A25EA-1DA3-4B06-ED66-D3BC51D8B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15D8B46-0D95-800C-9149-FAA33F3D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1C04-276F-46E0-B31B-ADF455F597E7}" type="datetimeFigureOut">
              <a:rPr lang="he-IL" smtClean="0"/>
              <a:t>ד'/חשון/תשפ"ד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9EAE313-A111-553A-7846-004060D27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AA40020-D7D4-5AC3-6FC2-D27FFDF3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23BB-6EBF-49D4-9F74-23B0C4E6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047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1604B07-B3A6-BBCB-623E-C2F48683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46FFE8B-383A-147B-100D-7CBD1895B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5D790F9-B5B9-7345-E3D7-E133AD13B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1C04-276F-46E0-B31B-ADF455F597E7}" type="datetimeFigureOut">
              <a:rPr lang="he-IL" smtClean="0"/>
              <a:t>ד'/חשון/תשפ"ד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A88949B-DF17-281A-EE7B-DFB6A8C84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C9C13FA-1B65-07B1-04D9-1C7D2DB25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23BB-6EBF-49D4-9F74-23B0C4E6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7800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33D36F9-B4AB-50E2-7421-A53EB47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D49E9A7-512C-F89F-BF74-38485980E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0AA8BC7-257C-0BA3-DF6C-203A10CF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448F9E9-1267-2B4E-969C-6F0E8FA63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1C04-276F-46E0-B31B-ADF455F597E7}" type="datetimeFigureOut">
              <a:rPr lang="he-IL" smtClean="0"/>
              <a:t>ד'/חשון/תשפ"ד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186BFD6-10BD-F084-73BD-6184FBB8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812C5D1-EA13-0DD5-EC69-A5421B33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23BB-6EBF-49D4-9F74-23B0C4E6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424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6D16E23-6AF3-7664-C759-6DD8D6E1E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4A4EFBA-8BFA-B541-CA65-5A5912312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CD85A5D-2FAC-7451-AB45-D413A3E17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C62A3EE-212E-7021-A4D9-E47397313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8AA87F4-98F0-7B68-6D79-8119BC056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18BE1227-E2C1-F75C-C33D-CBC957E10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1C04-276F-46E0-B31B-ADF455F597E7}" type="datetimeFigureOut">
              <a:rPr lang="he-IL" smtClean="0"/>
              <a:t>ד'/חשון/תשפ"ד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85EB869E-97B4-30C6-D696-200BF4D69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B25009A8-C9DE-9202-9A90-00557833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23BB-6EBF-49D4-9F74-23B0C4E6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7643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C344BCC-E1EA-E414-1256-81C188CB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4627089A-4CBC-7042-38BD-3E4FEF3CF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1C04-276F-46E0-B31B-ADF455F597E7}" type="datetimeFigureOut">
              <a:rPr lang="he-IL" smtClean="0"/>
              <a:t>ד'/חשון/תשפ"ד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A6B7CE5-BA59-BA9F-8974-30A435888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910E8320-EFBA-3EDF-6E11-AC50EAF9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23BB-6EBF-49D4-9F74-23B0C4E6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866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D00C5306-8D2B-D7D7-46DF-22EE4E38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1C04-276F-46E0-B31B-ADF455F597E7}" type="datetimeFigureOut">
              <a:rPr lang="he-IL" smtClean="0"/>
              <a:t>ד'/חשון/תשפ"ד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E63CDF75-DA94-00C8-4516-FECC8D5DD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B708FAB-2CF2-686A-32BB-B6D779C55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23BB-6EBF-49D4-9F74-23B0C4E6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408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E909987-053F-2E30-0180-433842997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334AF2B-BA2C-DE1D-866A-1D7A7DFF2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70211C0-36FC-23B2-3EA8-A05C18189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DDC28A0-066F-42A5-4C36-39BB212D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1C04-276F-46E0-B31B-ADF455F597E7}" type="datetimeFigureOut">
              <a:rPr lang="he-IL" smtClean="0"/>
              <a:t>ד'/חשון/תשפ"ד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8A5E932-3E27-FC2E-16A2-152E09672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9D26AD2-8AC5-E9CD-E265-F9371DBB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23BB-6EBF-49D4-9F74-23B0C4E6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336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A2E8967-771D-95A0-57CD-4F9A8BB01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36A60293-9FCA-B304-E06E-17320B676C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71F5364-DE17-D815-3ECF-C016588F4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71DF692-C19A-91AB-3192-B690FA64B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1C04-276F-46E0-B31B-ADF455F597E7}" type="datetimeFigureOut">
              <a:rPr lang="he-IL" smtClean="0"/>
              <a:t>ד'/חשון/תשפ"ד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71E4B4E-D2D1-6BBA-ACF6-9E9277291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2DBF785-DD34-BD1E-21A3-CE322800C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23BB-6EBF-49D4-9F74-23B0C4E6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367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48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AE79A6D0-D466-DB6A-4221-EFB3D55B1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B5C85FF-4D5F-2B5E-9350-2C57448C3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30244F6-5FB1-94BD-5448-BAEEA890D5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41C04-276F-46E0-B31B-ADF455F597E7}" type="datetimeFigureOut">
              <a:rPr lang="he-IL" smtClean="0"/>
              <a:t>ד'/חשון/תשפ"ד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3718F07-E05D-79A2-2826-DD96F661F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F7AF7E9-3E45-FB93-F290-218EF8BF3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723BB-6EBF-49D4-9F74-23B0C4E6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719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6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1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 /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 /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 /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edu/classroom/answer/6386354?hl=iw&amp;authuser=0" TargetMode="External" /><Relationship Id="rId2" Type="http://schemas.openxmlformats.org/officeDocument/2006/relationships/hyperlink" Target="https://support.google.com/edu/classroom/answer/9335816?hl=iw&amp;authuser=0" TargetMode="External" /><Relationship Id="rId1" Type="http://schemas.openxmlformats.org/officeDocument/2006/relationships/slideLayout" Target="../slideLayouts/slideLayout7.xml" /><Relationship Id="rId4" Type="http://schemas.openxmlformats.org/officeDocument/2006/relationships/hyperlink" Target="https://sites.google.com/edruze.org/esc/home?authuser=0" TargetMode="Externa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3.pn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3169330" y="5840359"/>
            <a:ext cx="5982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مركز </a:t>
            </a:r>
            <a:r>
              <a:rPr lang="ar-EG" sz="2400" b="1" dirty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ت</a:t>
            </a:r>
            <a:r>
              <a:rPr lang="ar-SA" sz="2400" b="1" dirty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طوير طواقم التّدريس - المغار </a:t>
            </a:r>
            <a:r>
              <a:rPr lang="he-IL" sz="2400" b="1" dirty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- פסג"ה מע'אר</a:t>
            </a:r>
            <a:endParaRPr lang="he-IL" sz="2400" b="1" dirty="0">
              <a:solidFill>
                <a:schemeClr val="accent1"/>
              </a:solidFill>
            </a:endParaRPr>
          </a:p>
        </p:txBody>
      </p:sp>
      <p:grpSp>
        <p:nvGrpSpPr>
          <p:cNvPr id="39" name="קבוצה 38">
            <a:extLst>
              <a:ext uri="{FF2B5EF4-FFF2-40B4-BE49-F238E27FC236}">
                <a16:creationId xmlns:a16="http://schemas.microsoft.com/office/drawing/2014/main" id="{93EA17F9-8A45-F67D-BD0C-59A6D24FD21C}"/>
              </a:ext>
            </a:extLst>
          </p:cNvPr>
          <p:cNvGrpSpPr/>
          <p:nvPr/>
        </p:nvGrpSpPr>
        <p:grpSpPr>
          <a:xfrm>
            <a:off x="1717095" y="5088117"/>
            <a:ext cx="1424740" cy="1277701"/>
            <a:chOff x="785263" y="5158462"/>
            <a:chExt cx="1776695" cy="1382386"/>
          </a:xfrm>
        </p:grpSpPr>
        <p:pic>
          <p:nvPicPr>
            <p:cNvPr id="34" name="תמונה 33" descr="תמונה שמכילה גרפיקה, לוגו, גופן, סמל&#10;&#10;התיאור נוצר באופן אוטומטי">
              <a:extLst>
                <a:ext uri="{FF2B5EF4-FFF2-40B4-BE49-F238E27FC236}">
                  <a16:creationId xmlns:a16="http://schemas.microsoft.com/office/drawing/2014/main" id="{E04DCEA3-016C-7F82-F1BB-7F092C884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263" y="6081792"/>
              <a:ext cx="1776695" cy="459056"/>
            </a:xfrm>
            <a:prstGeom prst="rect">
              <a:avLst/>
            </a:prstGeom>
          </p:spPr>
        </p:pic>
        <p:sp>
          <p:nvSpPr>
            <p:cNvPr id="35" name="מלבן 34">
              <a:extLst>
                <a:ext uri="{FF2B5EF4-FFF2-40B4-BE49-F238E27FC236}">
                  <a16:creationId xmlns:a16="http://schemas.microsoft.com/office/drawing/2014/main" id="{CC2744C3-C788-FECB-B18D-46FE6E48439D}"/>
                </a:ext>
              </a:extLst>
            </p:cNvPr>
            <p:cNvSpPr/>
            <p:nvPr/>
          </p:nvSpPr>
          <p:spPr>
            <a:xfrm>
              <a:off x="785263" y="5158462"/>
              <a:ext cx="1776695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e-IL" sz="20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חפשו אותנו ברשתות החברתיות</a:t>
              </a:r>
            </a:p>
          </p:txBody>
        </p:sp>
        <p:sp>
          <p:nvSpPr>
            <p:cNvPr id="36" name="מלבן 35">
              <a:extLst>
                <a:ext uri="{FF2B5EF4-FFF2-40B4-BE49-F238E27FC236}">
                  <a16:creationId xmlns:a16="http://schemas.microsoft.com/office/drawing/2014/main" id="{C8A39A99-874B-A6BD-0E44-5AFEB751741A}"/>
                </a:ext>
              </a:extLst>
            </p:cNvPr>
            <p:cNvSpPr/>
            <p:nvPr/>
          </p:nvSpPr>
          <p:spPr>
            <a:xfrm>
              <a:off x="785263" y="5158462"/>
              <a:ext cx="1776695" cy="1382386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8" name="קבוצה 37">
            <a:extLst>
              <a:ext uri="{FF2B5EF4-FFF2-40B4-BE49-F238E27FC236}">
                <a16:creationId xmlns:a16="http://schemas.microsoft.com/office/drawing/2014/main" id="{F39EEA47-2B65-63CC-72C4-4CA38C655695}"/>
              </a:ext>
            </a:extLst>
          </p:cNvPr>
          <p:cNvGrpSpPr/>
          <p:nvPr/>
        </p:nvGrpSpPr>
        <p:grpSpPr>
          <a:xfrm>
            <a:off x="9297863" y="5117344"/>
            <a:ext cx="1424741" cy="1277701"/>
            <a:chOff x="9139635" y="5179696"/>
            <a:chExt cx="1776695" cy="1456629"/>
          </a:xfrm>
        </p:grpSpPr>
        <p:pic>
          <p:nvPicPr>
            <p:cNvPr id="30" name="תמונה 29" descr="תמונה שמכילה אומנות קליפיפם, לוגו, גרפיקה, עיצוב&#10;&#10;התיאור נוצר באופן אוטומטי">
              <a:extLst>
                <a:ext uri="{FF2B5EF4-FFF2-40B4-BE49-F238E27FC236}">
                  <a16:creationId xmlns:a16="http://schemas.microsoft.com/office/drawing/2014/main" id="{A5B5DD0D-00B5-A2EB-16C6-54E961FB2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23" t="16582" r="16335" b="13595"/>
            <a:stretch/>
          </p:blipFill>
          <p:spPr>
            <a:xfrm>
              <a:off x="9208210" y="5179696"/>
              <a:ext cx="1639546" cy="1456629"/>
            </a:xfrm>
            <a:prstGeom prst="rect">
              <a:avLst/>
            </a:prstGeom>
          </p:spPr>
        </p:pic>
        <p:sp>
          <p:nvSpPr>
            <p:cNvPr id="37" name="מלבן 36">
              <a:extLst>
                <a:ext uri="{FF2B5EF4-FFF2-40B4-BE49-F238E27FC236}">
                  <a16:creationId xmlns:a16="http://schemas.microsoft.com/office/drawing/2014/main" id="{75E29FE0-EAC6-3343-C202-92E4C0B45893}"/>
                </a:ext>
              </a:extLst>
            </p:cNvPr>
            <p:cNvSpPr/>
            <p:nvPr/>
          </p:nvSpPr>
          <p:spPr>
            <a:xfrm>
              <a:off x="9139635" y="5216817"/>
              <a:ext cx="1776695" cy="1382386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" name="מלבן 1">
            <a:extLst>
              <a:ext uri="{FF2B5EF4-FFF2-40B4-BE49-F238E27FC236}">
                <a16:creationId xmlns:a16="http://schemas.microsoft.com/office/drawing/2014/main" id="{38412C4F-FB7E-F3C8-9A4E-0C5BF938B931}"/>
              </a:ext>
            </a:extLst>
          </p:cNvPr>
          <p:cNvSpPr/>
          <p:nvPr/>
        </p:nvSpPr>
        <p:spPr>
          <a:xfrm>
            <a:off x="7845449" y="831134"/>
            <a:ext cx="26132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גוגל </a:t>
            </a:r>
          </a:p>
          <a:p>
            <a:pPr algn="ctr"/>
            <a:r>
              <a:rPr lang="he-IL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קלאסרום</a:t>
            </a:r>
            <a:endParaRPr lang="he-I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A7936FB4-D106-7EF2-88AB-A7FBB80C9DFD}"/>
              </a:ext>
            </a:extLst>
          </p:cNvPr>
          <p:cNvSpPr/>
          <p:nvPr/>
        </p:nvSpPr>
        <p:spPr>
          <a:xfrm>
            <a:off x="2052617" y="831134"/>
            <a:ext cx="31005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Google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Classroom</a:t>
            </a:r>
            <a:endParaRPr lang="he-I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תמונה 3" descr="תמונה שמכילה מלבן, צילום מסך, עיצוב&#10;&#10;התיאור נוצר באופן אוטומטי">
            <a:extLst>
              <a:ext uri="{FF2B5EF4-FFF2-40B4-BE49-F238E27FC236}">
                <a16:creationId xmlns:a16="http://schemas.microsoft.com/office/drawing/2014/main" id="{07F246EA-3EA2-F862-E827-7E740A467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406" y="985370"/>
            <a:ext cx="1687846" cy="145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87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605AB94-3C28-9DDF-6A7E-F6059B768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141" y="324529"/>
            <a:ext cx="3808664" cy="187509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FB19771-88E1-A071-FC4D-3EAAFD2E9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327" y="2462408"/>
            <a:ext cx="10179573" cy="4115011"/>
          </a:xfrm>
          <a:prstGeom prst="rect">
            <a:avLst/>
          </a:prstGeom>
        </p:spPr>
      </p:pic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4B9E5970-3D3C-3350-0411-89D3687240E1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7095059" y="1138709"/>
            <a:ext cx="1103082" cy="6789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EC94ADC-CB02-A7BE-E8A4-CAF84F68558A}"/>
              </a:ext>
            </a:extLst>
          </p:cNvPr>
          <p:cNvSpPr txBox="1"/>
          <p:nvPr/>
        </p:nvSpPr>
        <p:spPr>
          <a:xfrm>
            <a:off x="5991977" y="677044"/>
            <a:ext cx="22061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FF0000"/>
                </a:solidFill>
              </a:rPr>
              <a:t>לבדיקת המטלות</a:t>
            </a:r>
          </a:p>
        </p:txBody>
      </p: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A9E171AD-7385-B185-1D5F-5C694CB5133F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1288277" y="2462408"/>
            <a:ext cx="690994" cy="9237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8455A2B2-31F1-9F41-3AD8-A51B5E0A608E}"/>
              </a:ext>
            </a:extLst>
          </p:cNvPr>
          <p:cNvSpPr txBox="1"/>
          <p:nvPr/>
        </p:nvSpPr>
        <p:spPr>
          <a:xfrm>
            <a:off x="185195" y="1262079"/>
            <a:ext cx="220616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FF0000"/>
                </a:solidFill>
              </a:rPr>
              <a:t>כאן מציין אם הייתה גניבה ספרותית </a:t>
            </a:r>
          </a:p>
        </p:txBody>
      </p:sp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A75B7D9F-AF1D-64BA-199F-8D8817A8585C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1288277" y="4847977"/>
            <a:ext cx="424776" cy="5062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70190194-C96F-A0E7-F7A0-C79D37687A42}"/>
              </a:ext>
            </a:extLst>
          </p:cNvPr>
          <p:cNvSpPr txBox="1"/>
          <p:nvPr/>
        </p:nvSpPr>
        <p:spPr>
          <a:xfrm>
            <a:off x="185195" y="3647648"/>
            <a:ext cx="220616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FF0000"/>
                </a:solidFill>
              </a:rPr>
              <a:t>כאן ניתן להזין ציון והערה</a:t>
            </a:r>
          </a:p>
          <a:p>
            <a:pPr algn="ctr"/>
            <a:r>
              <a:rPr lang="he-IL" sz="2400" dirty="0">
                <a:solidFill>
                  <a:srgbClr val="FF0000"/>
                </a:solidFill>
              </a:rPr>
              <a:t>ואז לפרסם</a:t>
            </a: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77D2E156-E687-5971-42B1-254EBCC2E562}"/>
              </a:ext>
            </a:extLst>
          </p:cNvPr>
          <p:cNvSpPr/>
          <p:nvPr/>
        </p:nvSpPr>
        <p:spPr>
          <a:xfrm>
            <a:off x="1979272" y="3141362"/>
            <a:ext cx="787078" cy="2080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A576732-0473-0928-AE69-428E8997AD24}"/>
              </a:ext>
            </a:extLst>
          </p:cNvPr>
          <p:cNvSpPr txBox="1"/>
          <p:nvPr/>
        </p:nvSpPr>
        <p:spPr>
          <a:xfrm>
            <a:off x="3185479" y="-39121"/>
            <a:ext cx="431577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chemeClr val="accent1"/>
                </a:solidFill>
              </a:rPr>
              <a:t>איתור גניבה ספרותית</a:t>
            </a:r>
          </a:p>
        </p:txBody>
      </p:sp>
    </p:spTree>
    <p:extLst>
      <p:ext uri="{BB962C8B-B14F-4D97-AF65-F5344CB8AC3E}">
        <p14:creationId xmlns:p14="http://schemas.microsoft.com/office/powerpoint/2010/main" val="3382661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04DB5E9-468C-F931-35C8-92B08DB87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725" y="1552591"/>
            <a:ext cx="7055213" cy="407691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D18C2A0D-8C63-1D68-69C0-8EE35476A107}"/>
              </a:ext>
            </a:extLst>
          </p:cNvPr>
          <p:cNvSpPr/>
          <p:nvPr/>
        </p:nvSpPr>
        <p:spPr>
          <a:xfrm>
            <a:off x="652783" y="243068"/>
            <a:ext cx="11118670" cy="83099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יצירת מטלה עם קובץ – עותק לכל תלמיד</a:t>
            </a:r>
            <a:endParaRPr lang="he-IL" sz="48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ighlight>
                <a:srgbClr val="FFFF00"/>
              </a:highligh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57C3AEA0-A68E-830B-7282-40E870D134AB}"/>
              </a:ext>
            </a:extLst>
          </p:cNvPr>
          <p:cNvCxnSpPr>
            <a:cxnSpLocks/>
          </p:cNvCxnSpPr>
          <p:nvPr/>
        </p:nvCxnSpPr>
        <p:spPr>
          <a:xfrm flipV="1">
            <a:off x="8287473" y="5208608"/>
            <a:ext cx="0" cy="5903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F2958AF-EF95-A2EF-BFE8-FDF6C851EA42}"/>
              </a:ext>
            </a:extLst>
          </p:cNvPr>
          <p:cNvSpPr txBox="1"/>
          <p:nvPr/>
        </p:nvSpPr>
        <p:spPr>
          <a:xfrm>
            <a:off x="5231758" y="5816278"/>
            <a:ext cx="546166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FF0000"/>
                </a:solidFill>
              </a:rPr>
              <a:t>לוחצים על + </a:t>
            </a:r>
          </a:p>
          <a:p>
            <a:pPr algn="ctr"/>
            <a:r>
              <a:rPr lang="he-IL" sz="2400" dirty="0">
                <a:solidFill>
                  <a:srgbClr val="FF0000"/>
                </a:solidFill>
              </a:rPr>
              <a:t>יוצרים את הקובץ וחוזרים למסך  </a:t>
            </a:r>
            <a:r>
              <a:rPr lang="he-IL" sz="2400" dirty="0" err="1">
                <a:solidFill>
                  <a:srgbClr val="FF0000"/>
                </a:solidFill>
              </a:rPr>
              <a:t>קלאסרום</a:t>
            </a:r>
            <a:endParaRPr lang="he-IL" sz="2400" dirty="0">
              <a:solidFill>
                <a:srgbClr val="FF0000"/>
              </a:solidFill>
            </a:endParaRPr>
          </a:p>
        </p:txBody>
      </p: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6EBE5F73-5C55-EF3F-0614-532DBE4F320A}"/>
              </a:ext>
            </a:extLst>
          </p:cNvPr>
          <p:cNvCxnSpPr>
            <a:cxnSpLocks/>
          </p:cNvCxnSpPr>
          <p:nvPr/>
        </p:nvCxnSpPr>
        <p:spPr>
          <a:xfrm>
            <a:off x="2858947" y="4178461"/>
            <a:ext cx="1296364" cy="2199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4B2C5CB5-791E-B0BE-11EA-CE740C11E5DE}"/>
              </a:ext>
            </a:extLst>
          </p:cNvPr>
          <p:cNvSpPr txBox="1"/>
          <p:nvPr/>
        </p:nvSpPr>
        <p:spPr>
          <a:xfrm>
            <a:off x="173620" y="4178461"/>
            <a:ext cx="314530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FF0000"/>
                </a:solidFill>
              </a:rPr>
              <a:t>כאן בוחרים את האופציה:</a:t>
            </a:r>
          </a:p>
          <a:p>
            <a:pPr algn="ctr"/>
            <a:r>
              <a:rPr lang="he-IL" sz="2400" dirty="0">
                <a:solidFill>
                  <a:srgbClr val="FF0000"/>
                </a:solidFill>
              </a:rPr>
              <a:t>הכנת עותק לכל תלמיד</a:t>
            </a: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F23171B9-4D64-DD1F-702D-41AD4E2AD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658" y="1552591"/>
            <a:ext cx="1727289" cy="508026"/>
          </a:xfrm>
          <a:prstGeom prst="rect">
            <a:avLst/>
          </a:prstGeom>
        </p:spPr>
      </p:pic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id="{94E50411-8CEA-3668-3181-6BE89FCEB8A1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1995303" y="2060617"/>
            <a:ext cx="0" cy="4785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E1060A3A-87EA-ADAD-1EED-3C9D981C5017}"/>
              </a:ext>
            </a:extLst>
          </p:cNvPr>
          <p:cNvSpPr txBox="1"/>
          <p:nvPr/>
        </p:nvSpPr>
        <p:spPr>
          <a:xfrm>
            <a:off x="652783" y="2598003"/>
            <a:ext cx="22061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FF0000"/>
                </a:solidFill>
              </a:rPr>
              <a:t>בסיום לוחצים על</a:t>
            </a:r>
          </a:p>
          <a:p>
            <a:pPr algn="ctr"/>
            <a:r>
              <a:rPr lang="he-IL" sz="2400" dirty="0">
                <a:solidFill>
                  <a:srgbClr val="FF0000"/>
                </a:solidFill>
              </a:rPr>
              <a:t>יצירת מטלה</a:t>
            </a: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97B06B8A-2C83-8EEE-F7FB-536BC9A4A627}"/>
              </a:ext>
            </a:extLst>
          </p:cNvPr>
          <p:cNvSpPr/>
          <p:nvPr/>
        </p:nvSpPr>
        <p:spPr>
          <a:xfrm>
            <a:off x="9246439" y="5476016"/>
            <a:ext cx="4169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CFD64993-8CD5-246A-884E-64A8C98A111B}"/>
              </a:ext>
            </a:extLst>
          </p:cNvPr>
          <p:cNvSpPr/>
          <p:nvPr/>
        </p:nvSpPr>
        <p:spPr>
          <a:xfrm>
            <a:off x="2822738" y="3255131"/>
            <a:ext cx="4169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E2C69104-5A3A-CF7B-D1BB-3AC31FECCB1C}"/>
              </a:ext>
            </a:extLst>
          </p:cNvPr>
          <p:cNvSpPr/>
          <p:nvPr/>
        </p:nvSpPr>
        <p:spPr>
          <a:xfrm>
            <a:off x="524282" y="1682575"/>
            <a:ext cx="4169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69465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F1CC060B-C1A3-020F-B0BF-4D24CED68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209" y="1516505"/>
            <a:ext cx="1879697" cy="290209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24210B46-6DC2-7365-5129-CFF247D17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255" y="1516505"/>
            <a:ext cx="6985359" cy="4692891"/>
          </a:xfrm>
          <a:prstGeom prst="rect">
            <a:avLst/>
          </a:prstGeom>
        </p:spPr>
      </p:pic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01BE85D2-9672-7453-A594-E533CDD3F18E}"/>
              </a:ext>
            </a:extLst>
          </p:cNvPr>
          <p:cNvCxnSpPr>
            <a:cxnSpLocks/>
          </p:cNvCxnSpPr>
          <p:nvPr/>
        </p:nvCxnSpPr>
        <p:spPr>
          <a:xfrm flipH="1">
            <a:off x="8464716" y="2563371"/>
            <a:ext cx="111267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0D41D65F-E113-3902-B06A-79F98B0984DA}"/>
              </a:ext>
            </a:extLst>
          </p:cNvPr>
          <p:cNvSpPr txBox="1"/>
          <p:nvPr/>
        </p:nvSpPr>
        <p:spPr>
          <a:xfrm>
            <a:off x="8464716" y="4728594"/>
            <a:ext cx="31453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FF0000"/>
                </a:solidFill>
              </a:rPr>
              <a:t>לוחצים על הטופס שנוצר</a:t>
            </a:r>
          </a:p>
        </p:txBody>
      </p: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22A46D0E-B8D7-366F-82C3-BA0043ADE479}"/>
              </a:ext>
            </a:extLst>
          </p:cNvPr>
          <p:cNvCxnSpPr>
            <a:cxnSpLocks/>
          </p:cNvCxnSpPr>
          <p:nvPr/>
        </p:nvCxnSpPr>
        <p:spPr>
          <a:xfrm flipH="1" flipV="1">
            <a:off x="8213034" y="4035285"/>
            <a:ext cx="808020" cy="6933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מלבן 10">
            <a:extLst>
              <a:ext uri="{FF2B5EF4-FFF2-40B4-BE49-F238E27FC236}">
                <a16:creationId xmlns:a16="http://schemas.microsoft.com/office/drawing/2014/main" id="{707275E8-2CEF-AB1A-78E2-EED4DDFAB335}"/>
              </a:ext>
            </a:extLst>
          </p:cNvPr>
          <p:cNvSpPr/>
          <p:nvPr/>
        </p:nvSpPr>
        <p:spPr>
          <a:xfrm>
            <a:off x="652783" y="243068"/>
            <a:ext cx="11118670" cy="83099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יצירת מטלה מסוג מבחן</a:t>
            </a:r>
            <a:endParaRPr lang="he-IL" sz="48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ighlight>
                <a:srgbClr val="FFFF00"/>
              </a:highligh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C66FB494-C3A7-A959-DBDA-665BF7AEAA12}"/>
              </a:ext>
            </a:extLst>
          </p:cNvPr>
          <p:cNvSpPr txBox="1"/>
          <p:nvPr/>
        </p:nvSpPr>
        <p:spPr>
          <a:xfrm>
            <a:off x="1353255" y="1843864"/>
            <a:ext cx="62366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FF0000"/>
                </a:solidFill>
              </a:rPr>
              <a:t>אותן פעולות ושדות כמו ביצירת מטלה רגילה אבל כאן הוסיפו לנו טופס לבניית המבחן </a:t>
            </a:r>
          </a:p>
        </p:txBody>
      </p:sp>
      <p:sp>
        <p:nvSpPr>
          <p:cNvPr id="14" name="פיצוץ: 8 נקודות 13">
            <a:extLst>
              <a:ext uri="{FF2B5EF4-FFF2-40B4-BE49-F238E27FC236}">
                <a16:creationId xmlns:a16="http://schemas.microsoft.com/office/drawing/2014/main" id="{235FB2CB-3E6B-7EFE-030C-46B544FA346F}"/>
              </a:ext>
            </a:extLst>
          </p:cNvPr>
          <p:cNvSpPr/>
          <p:nvPr/>
        </p:nvSpPr>
        <p:spPr>
          <a:xfrm rot="20175825">
            <a:off x="1023483" y="3155682"/>
            <a:ext cx="1129100" cy="924890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חדש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EBA4BDD3-AA9B-4693-AE8C-03BE46C45F54}"/>
              </a:ext>
            </a:extLst>
          </p:cNvPr>
          <p:cNvSpPr txBox="1"/>
          <p:nvPr/>
        </p:nvSpPr>
        <p:spPr>
          <a:xfrm>
            <a:off x="-203503" y="3061384"/>
            <a:ext cx="170048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FF0000"/>
                </a:solidFill>
              </a:rPr>
              <a:t>הסבר בשקף הבא</a:t>
            </a:r>
          </a:p>
        </p:txBody>
      </p:sp>
    </p:spTree>
    <p:extLst>
      <p:ext uri="{BB962C8B-B14F-4D97-AF65-F5344CB8AC3E}">
        <p14:creationId xmlns:p14="http://schemas.microsoft.com/office/powerpoint/2010/main" val="2188669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6B7DBA59-5ED9-F11E-BCA8-54CE86A15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93" y="1241138"/>
            <a:ext cx="7648048" cy="3740451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73723DDE-DCC0-2D0C-2B57-72090CE79D13}"/>
              </a:ext>
            </a:extLst>
          </p:cNvPr>
          <p:cNvSpPr txBox="1"/>
          <p:nvPr/>
        </p:nvSpPr>
        <p:spPr>
          <a:xfrm>
            <a:off x="8965389" y="1801288"/>
            <a:ext cx="314530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FF0000"/>
                </a:solidFill>
              </a:rPr>
              <a:t>בונים את טופס המבחן, נותנים לו שם וסוגרים את החלון</a:t>
            </a:r>
          </a:p>
          <a:p>
            <a:pPr algn="ctr"/>
            <a:r>
              <a:rPr lang="he-IL" sz="2400" dirty="0">
                <a:solidFill>
                  <a:srgbClr val="FF0000"/>
                </a:solidFill>
              </a:rPr>
              <a:t>ואז חוזרים ישירות למטלה </a:t>
            </a:r>
            <a:r>
              <a:rPr lang="he-IL" sz="2400" dirty="0" err="1">
                <a:solidFill>
                  <a:srgbClr val="FF0000"/>
                </a:solidFill>
              </a:rPr>
              <a:t>בקלאסרום</a:t>
            </a:r>
            <a:endParaRPr lang="he-IL" sz="2400" dirty="0">
              <a:solidFill>
                <a:srgbClr val="FF0000"/>
              </a:solidFill>
            </a:endParaRPr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38720BBC-9932-467E-F88D-314F1173D031}"/>
              </a:ext>
            </a:extLst>
          </p:cNvPr>
          <p:cNvCxnSpPr>
            <a:cxnSpLocks/>
          </p:cNvCxnSpPr>
          <p:nvPr/>
        </p:nvCxnSpPr>
        <p:spPr>
          <a:xfrm flipH="1">
            <a:off x="8069147" y="2168901"/>
            <a:ext cx="89624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25B60E78-03B1-569B-89DC-8B3E8CB171F8}"/>
              </a:ext>
            </a:extLst>
          </p:cNvPr>
          <p:cNvSpPr txBox="1"/>
          <p:nvPr/>
        </p:nvSpPr>
        <p:spPr>
          <a:xfrm>
            <a:off x="7392738" y="4723738"/>
            <a:ext cx="314530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FF0000"/>
                </a:solidFill>
              </a:rPr>
              <a:t>אופציה חדשה שנועלת את הכרטיסיות אצל התלמיד בזמן המבחן</a:t>
            </a:r>
          </a:p>
        </p:txBody>
      </p:sp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70748EEC-4EF4-0ED9-2CC0-FEF2EA32BBC4}"/>
              </a:ext>
            </a:extLst>
          </p:cNvPr>
          <p:cNvCxnSpPr>
            <a:cxnSpLocks/>
          </p:cNvCxnSpPr>
          <p:nvPr/>
        </p:nvCxnSpPr>
        <p:spPr>
          <a:xfrm flipH="1" flipV="1">
            <a:off x="6153873" y="3460831"/>
            <a:ext cx="2237773" cy="12282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פיצוץ: 8 נקודות 10">
            <a:extLst>
              <a:ext uri="{FF2B5EF4-FFF2-40B4-BE49-F238E27FC236}">
                <a16:creationId xmlns:a16="http://schemas.microsoft.com/office/drawing/2014/main" id="{959E4B71-3916-3813-BF7B-C1FE69F4E8ED}"/>
              </a:ext>
            </a:extLst>
          </p:cNvPr>
          <p:cNvSpPr/>
          <p:nvPr/>
        </p:nvSpPr>
        <p:spPr>
          <a:xfrm rot="20175825">
            <a:off x="2444021" y="2357029"/>
            <a:ext cx="1129100" cy="924890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חדש</a:t>
            </a:r>
          </a:p>
        </p:txBody>
      </p:sp>
    </p:spTree>
    <p:extLst>
      <p:ext uri="{BB962C8B-B14F-4D97-AF65-F5344CB8AC3E}">
        <p14:creationId xmlns:p14="http://schemas.microsoft.com/office/powerpoint/2010/main" val="2324985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7AEABF8-1535-46D4-6B29-4D8188B26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19" y="465134"/>
            <a:ext cx="5499383" cy="2432175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A048D89C-2A1C-3891-CACD-EDA68C35C153}"/>
              </a:ext>
            </a:extLst>
          </p:cNvPr>
          <p:cNvSpPr txBox="1"/>
          <p:nvPr/>
        </p:nvSpPr>
        <p:spPr>
          <a:xfrm>
            <a:off x="8571851" y="690118"/>
            <a:ext cx="314530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FF0000"/>
                </a:solidFill>
              </a:rPr>
              <a:t>עבור כל מטלה אנו רואים כמה תלמידים הגישו וכמה לא הגישו</a:t>
            </a:r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8CFBB19C-DDFC-3B5B-59BB-09FA5718CCAA}"/>
              </a:ext>
            </a:extLst>
          </p:cNvPr>
          <p:cNvCxnSpPr>
            <a:cxnSpLocks/>
          </p:cNvCxnSpPr>
          <p:nvPr/>
        </p:nvCxnSpPr>
        <p:spPr>
          <a:xfrm flipH="1">
            <a:off x="7675609" y="1393396"/>
            <a:ext cx="89624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תמונה 6">
            <a:extLst>
              <a:ext uri="{FF2B5EF4-FFF2-40B4-BE49-F238E27FC236}">
                <a16:creationId xmlns:a16="http://schemas.microsoft.com/office/drawing/2014/main" id="{7B6CAEAB-C030-5141-DF69-97B0E4A14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308" y="3146026"/>
            <a:ext cx="3145301" cy="3119519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DAEFB672-FD89-46AE-2B9E-64BDB5D3729B}"/>
              </a:ext>
            </a:extLst>
          </p:cNvPr>
          <p:cNvSpPr txBox="1"/>
          <p:nvPr/>
        </p:nvSpPr>
        <p:spPr>
          <a:xfrm>
            <a:off x="8571851" y="3429000"/>
            <a:ext cx="314530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FF0000"/>
                </a:solidFill>
              </a:rPr>
              <a:t>בלחיצה על שלוש נקודות:</a:t>
            </a:r>
          </a:p>
          <a:p>
            <a:pPr algn="ctr"/>
            <a:r>
              <a:rPr lang="he-IL" sz="2400" dirty="0">
                <a:solidFill>
                  <a:srgbClr val="FF0000"/>
                </a:solidFill>
              </a:rPr>
              <a:t>ניתן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FF0000"/>
                </a:solidFill>
              </a:rPr>
              <a:t>לערוך אותה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FF0000"/>
                </a:solidFill>
              </a:rPr>
              <a:t>למחוק אותה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FF0000"/>
                </a:solidFill>
              </a:rPr>
              <a:t>להעתיק את הקישור לשליחה לתלמידים</a:t>
            </a:r>
          </a:p>
        </p:txBody>
      </p: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06A409E8-2277-A045-304C-1F1257647F65}"/>
              </a:ext>
            </a:extLst>
          </p:cNvPr>
          <p:cNvCxnSpPr>
            <a:cxnSpLocks/>
          </p:cNvCxnSpPr>
          <p:nvPr/>
        </p:nvCxnSpPr>
        <p:spPr>
          <a:xfrm flipH="1">
            <a:off x="7675609" y="4132278"/>
            <a:ext cx="89624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766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27A89844-CB40-683E-441D-77F6F1915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377" y="1067703"/>
            <a:ext cx="1574881" cy="2736991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1DECE117-0839-E628-7CA9-4D6FB0C8F454}"/>
              </a:ext>
            </a:extLst>
          </p:cNvPr>
          <p:cNvSpPr/>
          <p:nvPr/>
        </p:nvSpPr>
        <p:spPr>
          <a:xfrm>
            <a:off x="802883" y="36490"/>
            <a:ext cx="11118670" cy="83099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יצירת שאלה/ סקר</a:t>
            </a:r>
            <a:endParaRPr lang="he-IL" sz="48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ighlight>
                <a:srgbClr val="FFFF00"/>
              </a:highligh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5BD681C9-6C85-B7C2-3696-480B47C1E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519" y="996255"/>
            <a:ext cx="4892571" cy="2432745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561CF7E6-9BD5-1540-4F66-A3BB14010485}"/>
              </a:ext>
            </a:extLst>
          </p:cNvPr>
          <p:cNvSpPr txBox="1"/>
          <p:nvPr/>
        </p:nvSpPr>
        <p:spPr>
          <a:xfrm>
            <a:off x="5195664" y="1030812"/>
            <a:ext cx="31453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FF0000"/>
                </a:solidFill>
              </a:rPr>
              <a:t>מזינים את השאלה</a:t>
            </a:r>
          </a:p>
        </p:txBody>
      </p: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D3C60CB4-A585-D8BB-DCD5-F90DCDAD2C92}"/>
              </a:ext>
            </a:extLst>
          </p:cNvPr>
          <p:cNvCxnSpPr>
            <a:cxnSpLocks/>
          </p:cNvCxnSpPr>
          <p:nvPr/>
        </p:nvCxnSpPr>
        <p:spPr>
          <a:xfrm flipH="1">
            <a:off x="8750461" y="2426248"/>
            <a:ext cx="153087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D743A235-1FFD-3BCE-CC1A-6424A52D4E50}"/>
              </a:ext>
            </a:extLst>
          </p:cNvPr>
          <p:cNvSpPr txBox="1"/>
          <p:nvPr/>
        </p:nvSpPr>
        <p:spPr>
          <a:xfrm>
            <a:off x="509963" y="1067703"/>
            <a:ext cx="31453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FF0000"/>
                </a:solidFill>
              </a:rPr>
              <a:t>בוחרים את סוג השאלה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A33DC945-C595-3750-6A1F-78F7A70A1056}"/>
              </a:ext>
            </a:extLst>
          </p:cNvPr>
          <p:cNvSpPr txBox="1"/>
          <p:nvPr/>
        </p:nvSpPr>
        <p:spPr>
          <a:xfrm>
            <a:off x="3663598" y="1964583"/>
            <a:ext cx="314530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FF0000"/>
                </a:solidFill>
              </a:rPr>
              <a:t>מזינים את האופציות/ התשובות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32680B13-0CA0-287A-B542-08B0F6FAABB8}"/>
              </a:ext>
            </a:extLst>
          </p:cNvPr>
          <p:cNvSpPr txBox="1"/>
          <p:nvPr/>
        </p:nvSpPr>
        <p:spPr>
          <a:xfrm>
            <a:off x="8440957" y="4857129"/>
            <a:ext cx="314530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FF0000"/>
                </a:solidFill>
              </a:rPr>
              <a:t>כך נראית השאלה אחרי שליחתה</a:t>
            </a:r>
          </a:p>
        </p:txBody>
      </p:sp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id="{AAFAF46E-808D-833F-9DBD-93DF0475A285}"/>
              </a:ext>
            </a:extLst>
          </p:cNvPr>
          <p:cNvCxnSpPr>
            <a:cxnSpLocks/>
          </p:cNvCxnSpPr>
          <p:nvPr/>
        </p:nvCxnSpPr>
        <p:spPr>
          <a:xfrm flipH="1">
            <a:off x="8340965" y="5889007"/>
            <a:ext cx="153087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A6CECDBD-BB64-90DD-444F-D16DFA8D3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394" y="3901106"/>
            <a:ext cx="4892571" cy="256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16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DE514EBA-8484-A9EC-3629-8134F604B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47" y="2337654"/>
            <a:ext cx="9731293" cy="3158849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161AFA6-8A38-1D1C-8526-3E7B3707F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315" y="1358838"/>
            <a:ext cx="1708238" cy="2787793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826759DF-C527-CBCE-C2F5-E17C5496DAF1}"/>
              </a:ext>
            </a:extLst>
          </p:cNvPr>
          <p:cNvSpPr/>
          <p:nvPr/>
        </p:nvSpPr>
        <p:spPr>
          <a:xfrm>
            <a:off x="802883" y="36490"/>
            <a:ext cx="11118670" cy="83099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יצירת חומר לימוד</a:t>
            </a:r>
            <a:endParaRPr lang="he-IL" sz="48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ighlight>
                <a:srgbClr val="FFFF00"/>
              </a:highligh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6758009A-7908-5B19-C8E9-6AE94B0B62FE}"/>
              </a:ext>
            </a:extLst>
          </p:cNvPr>
          <p:cNvCxnSpPr>
            <a:cxnSpLocks/>
          </p:cNvCxnSpPr>
          <p:nvPr/>
        </p:nvCxnSpPr>
        <p:spPr>
          <a:xfrm flipH="1">
            <a:off x="9410218" y="3051281"/>
            <a:ext cx="118363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347FAC0-1C93-38CA-1E32-B25F35922D49}"/>
              </a:ext>
            </a:extLst>
          </p:cNvPr>
          <p:cNvSpPr txBox="1"/>
          <p:nvPr/>
        </p:nvSpPr>
        <p:spPr>
          <a:xfrm>
            <a:off x="2951545" y="1358838"/>
            <a:ext cx="520860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FF0000"/>
                </a:solidFill>
              </a:rPr>
              <a:t>בדיוק כמו במטלות מזינים את כל השדות ומוסיפים קבצים ותוספות שרוצים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54064ADE-C999-937B-CBA6-CE990167D803}"/>
              </a:ext>
            </a:extLst>
          </p:cNvPr>
          <p:cNvSpPr txBox="1"/>
          <p:nvPr/>
        </p:nvSpPr>
        <p:spPr>
          <a:xfrm>
            <a:off x="0" y="3557511"/>
            <a:ext cx="308013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FF0000"/>
                </a:solidFill>
              </a:rPr>
              <a:t>כאן</a:t>
            </a:r>
          </a:p>
          <a:p>
            <a:pPr algn="ctr"/>
            <a:r>
              <a:rPr lang="he-IL" sz="2400" dirty="0">
                <a:solidFill>
                  <a:srgbClr val="FF0000"/>
                </a:solidFill>
              </a:rPr>
              <a:t>בוחרים למי </a:t>
            </a:r>
          </a:p>
          <a:p>
            <a:pPr algn="ctr"/>
            <a:r>
              <a:rPr lang="he-IL" sz="2400" dirty="0">
                <a:solidFill>
                  <a:srgbClr val="FF0000"/>
                </a:solidFill>
              </a:rPr>
              <a:t>היא מיועדת </a:t>
            </a:r>
          </a:p>
          <a:p>
            <a:pPr algn="ctr"/>
            <a:r>
              <a:rPr lang="he-IL" sz="2400" dirty="0">
                <a:solidFill>
                  <a:srgbClr val="FF0000"/>
                </a:solidFill>
              </a:rPr>
              <a:t>ומשייכים </a:t>
            </a:r>
          </a:p>
          <a:p>
            <a:pPr algn="ctr"/>
            <a:r>
              <a:rPr lang="he-IL" sz="2400" dirty="0">
                <a:solidFill>
                  <a:srgbClr val="FF0000"/>
                </a:solidFill>
              </a:rPr>
              <a:t>אותה לנושא</a:t>
            </a:r>
          </a:p>
        </p:txBody>
      </p:sp>
    </p:spTree>
    <p:extLst>
      <p:ext uri="{BB962C8B-B14F-4D97-AF65-F5344CB8AC3E}">
        <p14:creationId xmlns:p14="http://schemas.microsoft.com/office/powerpoint/2010/main" val="2350885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1AD2C2EC-6791-F729-B16F-ECD4A9A64B74}"/>
              </a:ext>
            </a:extLst>
          </p:cNvPr>
          <p:cNvSpPr/>
          <p:nvPr/>
        </p:nvSpPr>
        <p:spPr>
          <a:xfrm>
            <a:off x="802883" y="36490"/>
            <a:ext cx="11118670" cy="83099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יצירת נושא</a:t>
            </a:r>
            <a:endParaRPr lang="he-IL" sz="48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ighlight>
                <a:srgbClr val="FFFF00"/>
              </a:highligh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8AF8ADA-69DC-DF28-6E73-4ED9544F0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290" y="3043207"/>
            <a:ext cx="1682836" cy="14542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01C565FA-CE6B-EEC5-E522-7695BA722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0479" y="1096833"/>
            <a:ext cx="1498677" cy="2673487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5FE73A8C-EFD1-7119-C91B-858D82D5C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66" y="3043207"/>
            <a:ext cx="5317816" cy="3034023"/>
          </a:xfrm>
          <a:prstGeom prst="rect">
            <a:avLst/>
          </a:prstGeom>
        </p:spPr>
      </p:pic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F4D2617A-5205-3C9B-4A30-957744DB9A3D}"/>
              </a:ext>
            </a:extLst>
          </p:cNvPr>
          <p:cNvCxnSpPr>
            <a:cxnSpLocks/>
          </p:cNvCxnSpPr>
          <p:nvPr/>
        </p:nvCxnSpPr>
        <p:spPr>
          <a:xfrm flipH="1">
            <a:off x="8442126" y="3572142"/>
            <a:ext cx="118363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A3DB22D2-FB6E-A140-C9B4-92606964809D}"/>
              </a:ext>
            </a:extLst>
          </p:cNvPr>
          <p:cNvSpPr txBox="1"/>
          <p:nvPr/>
        </p:nvSpPr>
        <p:spPr>
          <a:xfrm>
            <a:off x="6096000" y="2598003"/>
            <a:ext cx="168283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FF0000"/>
                </a:solidFill>
              </a:rPr>
              <a:t>מזינים שם לנושא</a:t>
            </a:r>
          </a:p>
        </p:txBody>
      </p: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D5BFFC6F-CC47-D33F-86C2-180FE670F656}"/>
              </a:ext>
            </a:extLst>
          </p:cNvPr>
          <p:cNvCxnSpPr>
            <a:cxnSpLocks/>
          </p:cNvCxnSpPr>
          <p:nvPr/>
        </p:nvCxnSpPr>
        <p:spPr>
          <a:xfrm flipH="1">
            <a:off x="5932024" y="5287124"/>
            <a:ext cx="118363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0C8A7C82-0B22-AFC4-56DB-FAC59B47C9DF}"/>
              </a:ext>
            </a:extLst>
          </p:cNvPr>
          <p:cNvSpPr txBox="1"/>
          <p:nvPr/>
        </p:nvSpPr>
        <p:spPr>
          <a:xfrm>
            <a:off x="7217897" y="5073312"/>
            <a:ext cx="264726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FF0000"/>
                </a:solidFill>
              </a:rPr>
              <a:t>זה הנושא ניתן לגרור אליו מטלות וחומרים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6C0A693-28D7-5A6A-82B1-229BF06708D9}"/>
              </a:ext>
            </a:extLst>
          </p:cNvPr>
          <p:cNvSpPr txBox="1"/>
          <p:nvPr/>
        </p:nvSpPr>
        <p:spPr>
          <a:xfrm>
            <a:off x="4376398" y="837944"/>
            <a:ext cx="40051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FF0000"/>
                </a:solidFill>
              </a:rPr>
              <a:t>כדאי מאוד ורצוי לחלק את הכיתה לנושאים</a:t>
            </a:r>
          </a:p>
        </p:txBody>
      </p:sp>
    </p:spTree>
    <p:extLst>
      <p:ext uri="{BB962C8B-B14F-4D97-AF65-F5344CB8AC3E}">
        <p14:creationId xmlns:p14="http://schemas.microsoft.com/office/powerpoint/2010/main" val="1102809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F1069A1C-41F9-0C35-5469-2362B78C7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956" y="1623218"/>
            <a:ext cx="6030543" cy="2911944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91294AD8-6CD7-4122-4688-C52BD9B02E1F}"/>
              </a:ext>
            </a:extLst>
          </p:cNvPr>
          <p:cNvSpPr/>
          <p:nvPr/>
        </p:nvSpPr>
        <p:spPr>
          <a:xfrm>
            <a:off x="629262" y="139985"/>
            <a:ext cx="11118670" cy="83099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ניהול אנשים בכיתה</a:t>
            </a:r>
            <a:endParaRPr lang="he-IL" sz="48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ighlight>
                <a:srgbClr val="FFFF00"/>
              </a:highligh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65D834E7-5210-8A2A-729E-FECE9D81720F}"/>
              </a:ext>
            </a:extLst>
          </p:cNvPr>
          <p:cNvCxnSpPr>
            <a:cxnSpLocks/>
          </p:cNvCxnSpPr>
          <p:nvPr/>
        </p:nvCxnSpPr>
        <p:spPr>
          <a:xfrm>
            <a:off x="5613722" y="1801979"/>
            <a:ext cx="482278" cy="3947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A130B92-915E-88FD-8697-3F4FDF14DD03}"/>
              </a:ext>
            </a:extLst>
          </p:cNvPr>
          <p:cNvSpPr txBox="1"/>
          <p:nvPr/>
        </p:nvSpPr>
        <p:spPr>
          <a:xfrm>
            <a:off x="3930886" y="1149743"/>
            <a:ext cx="168283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FF0000"/>
                </a:solidFill>
              </a:rPr>
              <a:t>הזמנת מורים לכיתה</a:t>
            </a:r>
          </a:p>
        </p:txBody>
      </p: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4C84C3F6-8F80-9B8E-824E-70AE986C6DC1}"/>
              </a:ext>
            </a:extLst>
          </p:cNvPr>
          <p:cNvCxnSpPr>
            <a:cxnSpLocks/>
          </p:cNvCxnSpPr>
          <p:nvPr/>
        </p:nvCxnSpPr>
        <p:spPr>
          <a:xfrm>
            <a:off x="5238316" y="3331440"/>
            <a:ext cx="85768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C8ECA330-8683-C3D0-CDE5-AC22170F00DD}"/>
              </a:ext>
            </a:extLst>
          </p:cNvPr>
          <p:cNvSpPr txBox="1"/>
          <p:nvPr/>
        </p:nvSpPr>
        <p:spPr>
          <a:xfrm>
            <a:off x="4028189" y="2125059"/>
            <a:ext cx="168283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FF0000"/>
                </a:solidFill>
              </a:rPr>
              <a:t>הזמנת תלמידים לכיתה</a:t>
            </a: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F369F86D-0DDC-A8AF-A7AC-28CEF6C00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459" y="4456582"/>
            <a:ext cx="2336920" cy="1460575"/>
          </a:xfrm>
          <a:prstGeom prst="rect">
            <a:avLst/>
          </a:prstGeom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FD0C2DC2-6E8B-4258-2088-BE8DA1519876}"/>
              </a:ext>
            </a:extLst>
          </p:cNvPr>
          <p:cNvSpPr txBox="1"/>
          <p:nvPr/>
        </p:nvSpPr>
        <p:spPr>
          <a:xfrm>
            <a:off x="830374" y="3003630"/>
            <a:ext cx="211306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FF0000"/>
                </a:solidFill>
              </a:rPr>
              <a:t>פעולות שניתן לעשות עם תלמיד</a:t>
            </a:r>
          </a:p>
        </p:txBody>
      </p: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01CCFB1C-BD16-23BF-025C-D5D138CEC568}"/>
              </a:ext>
            </a:extLst>
          </p:cNvPr>
          <p:cNvCxnSpPr>
            <a:cxnSpLocks/>
          </p:cNvCxnSpPr>
          <p:nvPr/>
        </p:nvCxnSpPr>
        <p:spPr>
          <a:xfrm flipH="1">
            <a:off x="4190035" y="3935392"/>
            <a:ext cx="1905965" cy="5997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id="{1DE7E6F7-BF85-E6A6-9A9C-3027E0A829AB}"/>
              </a:ext>
            </a:extLst>
          </p:cNvPr>
          <p:cNvCxnSpPr>
            <a:cxnSpLocks/>
          </p:cNvCxnSpPr>
          <p:nvPr/>
        </p:nvCxnSpPr>
        <p:spPr>
          <a:xfrm>
            <a:off x="2852986" y="3896102"/>
            <a:ext cx="355782" cy="9073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12CC5A8F-04B7-405B-4FD0-36D7B997BAEC}"/>
              </a:ext>
            </a:extLst>
          </p:cNvPr>
          <p:cNvSpPr txBox="1"/>
          <p:nvPr/>
        </p:nvSpPr>
        <p:spPr>
          <a:xfrm>
            <a:off x="6480977" y="1571807"/>
            <a:ext cx="295154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FF0000"/>
                </a:solidFill>
              </a:rPr>
              <a:t>המספר האפשרי נע בין</a:t>
            </a:r>
          </a:p>
          <a:p>
            <a:pPr algn="ctr"/>
            <a:r>
              <a:rPr lang="he-IL" sz="2400" dirty="0">
                <a:solidFill>
                  <a:srgbClr val="FF0000"/>
                </a:solidFill>
              </a:rPr>
              <a:t>25-50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B5A1BC64-9FC2-28F2-3059-E8C8099F304B}"/>
              </a:ext>
            </a:extLst>
          </p:cNvPr>
          <p:cNvSpPr txBox="1"/>
          <p:nvPr/>
        </p:nvSpPr>
        <p:spPr>
          <a:xfrm>
            <a:off x="7087997" y="4773117"/>
            <a:ext cx="29515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FF0000"/>
                </a:solidFill>
              </a:rPr>
              <a:t>בערך עד 2500 תלמיד</a:t>
            </a:r>
          </a:p>
        </p:txBody>
      </p:sp>
    </p:spTree>
    <p:extLst>
      <p:ext uri="{BB962C8B-B14F-4D97-AF65-F5344CB8AC3E}">
        <p14:creationId xmlns:p14="http://schemas.microsoft.com/office/powerpoint/2010/main" val="526228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6B6CA594-02AA-22B2-3EBC-3861C1BB6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990" y="2719403"/>
            <a:ext cx="7454020" cy="3902706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0979B666-1A19-2D2A-4867-14441BB22BF4}"/>
              </a:ext>
            </a:extLst>
          </p:cNvPr>
          <p:cNvSpPr/>
          <p:nvPr/>
        </p:nvSpPr>
        <p:spPr>
          <a:xfrm>
            <a:off x="629262" y="139985"/>
            <a:ext cx="11118670" cy="83099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ציונים</a:t>
            </a:r>
            <a:endParaRPr lang="he-IL" sz="48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ighlight>
                <a:srgbClr val="FFFF00"/>
              </a:highligh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D7185A51-CB7C-8424-0EAF-44B406959AB8}"/>
              </a:ext>
            </a:extLst>
          </p:cNvPr>
          <p:cNvSpPr txBox="1"/>
          <p:nvPr/>
        </p:nvSpPr>
        <p:spPr>
          <a:xfrm>
            <a:off x="4092930" y="1060362"/>
            <a:ext cx="509736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FF0000"/>
                </a:solidFill>
              </a:rPr>
              <a:t>בחלון זה ניתן לראות את כל הציונים </a:t>
            </a:r>
          </a:p>
          <a:p>
            <a:pPr algn="ctr"/>
            <a:r>
              <a:rPr lang="he-IL" sz="2400" dirty="0">
                <a:solidFill>
                  <a:srgbClr val="FF0000"/>
                </a:solidFill>
              </a:rPr>
              <a:t>עם ממוצעים</a:t>
            </a:r>
          </a:p>
          <a:p>
            <a:pPr algn="ctr"/>
            <a:r>
              <a:rPr lang="he-IL" sz="2400" dirty="0">
                <a:solidFill>
                  <a:srgbClr val="FF0000"/>
                </a:solidFill>
              </a:rPr>
              <a:t>למיין אותם</a:t>
            </a:r>
          </a:p>
          <a:p>
            <a:pPr algn="ctr"/>
            <a:r>
              <a:rPr lang="he-IL" sz="2400" dirty="0">
                <a:solidFill>
                  <a:srgbClr val="FF0000"/>
                </a:solidFill>
              </a:rPr>
              <a:t>ואף להזין אותם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1BF86D1F-6E6C-5611-35EB-D88FB9244A1B}"/>
              </a:ext>
            </a:extLst>
          </p:cNvPr>
          <p:cNvSpPr/>
          <p:nvPr/>
        </p:nvSpPr>
        <p:spPr>
          <a:xfrm>
            <a:off x="8299048" y="5416952"/>
            <a:ext cx="891249" cy="3806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89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058545" y="1696089"/>
            <a:ext cx="10289315" cy="221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3200" dirty="0"/>
              <a:t>מרחב למידה וירטואלי שלם שבו ניתן לקיים תקשורת בין המורה ותלמידיו ופעילויות לימודיות עם אינטראקציה.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3200" dirty="0"/>
              <a:t>הפעילות כוללת מטלות מסוגים שונים, הערכה ומשוב.</a:t>
            </a:r>
          </a:p>
        </p:txBody>
      </p:sp>
      <p:sp>
        <p:nvSpPr>
          <p:cNvPr id="11" name="מלבן 10"/>
          <p:cNvSpPr/>
          <p:nvPr/>
        </p:nvSpPr>
        <p:spPr>
          <a:xfrm>
            <a:off x="2748461" y="425254"/>
            <a:ext cx="72351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rial Unicode MS" panose="020B0604020202020204" pitchFamily="34" charset="-128"/>
              </a:rPr>
              <a:t>מה זה  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rial Unicode MS" panose="020B0604020202020204" pitchFamily="34" charset="-128"/>
              </a:rPr>
              <a:t>Google Classroom</a:t>
            </a:r>
            <a:r>
              <a:rPr lang="he-IL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rial Unicode MS" panose="020B0604020202020204" pitchFamily="34" charset="-128"/>
              </a:rPr>
              <a:t> ?</a:t>
            </a:r>
            <a:endParaRPr lang="he-I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תמונה 4" descr="תמונה שמכילה טקסט, תמונה, אומנות ילדים, צבע&#10;&#10;התיאור נוצר באופן אוטומטי">
            <a:extLst>
              <a:ext uri="{FF2B5EF4-FFF2-40B4-BE49-F238E27FC236}">
                <a16:creationId xmlns:a16="http://schemas.microsoft.com/office/drawing/2014/main" id="{F4B4102B-5281-C4A0-B5E8-AB34818FC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79" y="4710498"/>
            <a:ext cx="29527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77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C93DD1D-B512-D946-BBD0-0E3EAE8A6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975" y="1037604"/>
            <a:ext cx="1682836" cy="888454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3A0DA507-C265-56AF-F956-25FC47D409DC}"/>
              </a:ext>
            </a:extLst>
          </p:cNvPr>
          <p:cNvSpPr/>
          <p:nvPr/>
        </p:nvSpPr>
        <p:spPr>
          <a:xfrm>
            <a:off x="802883" y="36490"/>
            <a:ext cx="11118670" cy="83099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היומן של הכיתה</a:t>
            </a:r>
            <a:endParaRPr lang="he-IL" sz="48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ighlight>
                <a:srgbClr val="FFFF00"/>
              </a:highligh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04B49AE0-C673-1E31-AFE2-6DC2491AA890}"/>
              </a:ext>
            </a:extLst>
          </p:cNvPr>
          <p:cNvCxnSpPr>
            <a:cxnSpLocks/>
          </p:cNvCxnSpPr>
          <p:nvPr/>
        </p:nvCxnSpPr>
        <p:spPr>
          <a:xfrm flipV="1">
            <a:off x="6228477" y="1596179"/>
            <a:ext cx="0" cy="6597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3F158A7E-8E20-FD42-9998-51CCF18D89E6}"/>
              </a:ext>
            </a:extLst>
          </p:cNvPr>
          <p:cNvSpPr txBox="1"/>
          <p:nvPr/>
        </p:nvSpPr>
        <p:spPr>
          <a:xfrm>
            <a:off x="6894652" y="1070993"/>
            <a:ext cx="168283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FF0000"/>
                </a:solidFill>
              </a:rPr>
              <a:t>בצד שמאל של הכיתה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8D4F49F5-5DBE-F4B0-79BD-821CC998E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78" y="2460565"/>
            <a:ext cx="9450043" cy="3940956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10F3B2E9-A481-AC53-A8FA-EEAE7B228692}"/>
              </a:ext>
            </a:extLst>
          </p:cNvPr>
          <p:cNvSpPr txBox="1"/>
          <p:nvPr/>
        </p:nvSpPr>
        <p:spPr>
          <a:xfrm>
            <a:off x="9454586" y="451988"/>
            <a:ext cx="219340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FF0000"/>
                </a:solidFill>
              </a:rPr>
              <a:t>עבור כל כיתה שיוצרים מעודכן היומן עם המטלות</a:t>
            </a:r>
          </a:p>
        </p:txBody>
      </p:sp>
    </p:spTree>
    <p:extLst>
      <p:ext uri="{BB962C8B-B14F-4D97-AF65-F5344CB8AC3E}">
        <p14:creationId xmlns:p14="http://schemas.microsoft.com/office/powerpoint/2010/main" val="663740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C93DD1D-B512-D946-BBD0-0E3EAE8A6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975" y="1037604"/>
            <a:ext cx="1682836" cy="888454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3A0DA507-C265-56AF-F956-25FC47D409DC}"/>
              </a:ext>
            </a:extLst>
          </p:cNvPr>
          <p:cNvSpPr/>
          <p:nvPr/>
        </p:nvSpPr>
        <p:spPr>
          <a:xfrm>
            <a:off x="802883" y="36490"/>
            <a:ext cx="11118670" cy="83099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דרייב של הכיתה</a:t>
            </a:r>
            <a:endParaRPr lang="he-IL" sz="48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ighlight>
                <a:srgbClr val="FFFF00"/>
              </a:highligh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04B49AE0-C673-1E31-AFE2-6DC2491AA890}"/>
              </a:ext>
            </a:extLst>
          </p:cNvPr>
          <p:cNvCxnSpPr>
            <a:cxnSpLocks/>
          </p:cNvCxnSpPr>
          <p:nvPr/>
        </p:nvCxnSpPr>
        <p:spPr>
          <a:xfrm flipV="1">
            <a:off x="5753915" y="1596179"/>
            <a:ext cx="0" cy="6597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3F158A7E-8E20-FD42-9998-51CCF18D89E6}"/>
              </a:ext>
            </a:extLst>
          </p:cNvPr>
          <p:cNvSpPr txBox="1"/>
          <p:nvPr/>
        </p:nvSpPr>
        <p:spPr>
          <a:xfrm>
            <a:off x="6894652" y="1070993"/>
            <a:ext cx="168283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FF0000"/>
                </a:solidFill>
              </a:rPr>
              <a:t>בצד שמאל של הכיתה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D58053A-8269-6CB3-EE46-7A27BF933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736" y="2484633"/>
            <a:ext cx="9290527" cy="3962604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C84C6D8B-2595-A9BF-001B-1971D33BEA4C}"/>
              </a:ext>
            </a:extLst>
          </p:cNvPr>
          <p:cNvSpPr txBox="1"/>
          <p:nvPr/>
        </p:nvSpPr>
        <p:spPr>
          <a:xfrm>
            <a:off x="9998596" y="470828"/>
            <a:ext cx="168283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FF0000"/>
                </a:solidFill>
              </a:rPr>
              <a:t>לכל כיתה שיוצרים נוצר דרייב ייחודי</a:t>
            </a:r>
          </a:p>
        </p:txBody>
      </p:sp>
    </p:spTree>
    <p:extLst>
      <p:ext uri="{BB962C8B-B14F-4D97-AF65-F5344CB8AC3E}">
        <p14:creationId xmlns:p14="http://schemas.microsoft.com/office/powerpoint/2010/main" val="3147618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C93DD1D-B512-D946-BBD0-0E3EAE8A6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975" y="1037604"/>
            <a:ext cx="1682836" cy="888454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3A0DA507-C265-56AF-F956-25FC47D409DC}"/>
              </a:ext>
            </a:extLst>
          </p:cNvPr>
          <p:cNvSpPr/>
          <p:nvPr/>
        </p:nvSpPr>
        <p:spPr>
          <a:xfrm>
            <a:off x="802883" y="36490"/>
            <a:ext cx="11118670" cy="83099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הגדרות של הכיתה</a:t>
            </a:r>
            <a:endParaRPr lang="he-IL" sz="48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ighlight>
                <a:srgbClr val="FFFF00"/>
              </a:highligh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04B49AE0-C673-1E31-AFE2-6DC2491AA890}"/>
              </a:ext>
            </a:extLst>
          </p:cNvPr>
          <p:cNvCxnSpPr>
            <a:cxnSpLocks/>
          </p:cNvCxnSpPr>
          <p:nvPr/>
        </p:nvCxnSpPr>
        <p:spPr>
          <a:xfrm flipV="1">
            <a:off x="5256204" y="1531391"/>
            <a:ext cx="0" cy="6597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3F158A7E-8E20-FD42-9998-51CCF18D89E6}"/>
              </a:ext>
            </a:extLst>
          </p:cNvPr>
          <p:cNvSpPr txBox="1"/>
          <p:nvPr/>
        </p:nvSpPr>
        <p:spPr>
          <a:xfrm>
            <a:off x="6894652" y="1070993"/>
            <a:ext cx="168283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FF0000"/>
                </a:solidFill>
              </a:rPr>
              <a:t>בצד שמאל של הכיתה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2970561A-1DEC-7C54-6B45-8852A5AA9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978" y="2240944"/>
            <a:ext cx="4358151" cy="456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02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>
            <a:extLst>
              <a:ext uri="{FF2B5EF4-FFF2-40B4-BE49-F238E27FC236}">
                <a16:creationId xmlns:a16="http://schemas.microsoft.com/office/drawing/2014/main" id="{43E86F72-A328-7511-697F-C65055377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923" y="3078481"/>
            <a:ext cx="4790290" cy="3531128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3A0DA507-C265-56AF-F956-25FC47D409DC}"/>
              </a:ext>
            </a:extLst>
          </p:cNvPr>
          <p:cNvSpPr/>
          <p:nvPr/>
        </p:nvSpPr>
        <p:spPr>
          <a:xfrm>
            <a:off x="802883" y="36490"/>
            <a:ext cx="11118670" cy="83099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שכפול כיתה ומחיקת כיתה</a:t>
            </a:r>
            <a:endParaRPr lang="he-IL" sz="48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ighlight>
                <a:srgbClr val="FFFF00"/>
              </a:highligh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BD868A1-2B09-FD74-43EE-721C00B8B44B}"/>
              </a:ext>
            </a:extLst>
          </p:cNvPr>
          <p:cNvSpPr txBox="1"/>
          <p:nvPr/>
        </p:nvSpPr>
        <p:spPr>
          <a:xfrm>
            <a:off x="1048766" y="6016989"/>
            <a:ext cx="46221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FF0000"/>
                </a:solidFill>
              </a:rPr>
              <a:t>העברת כיתה לארכיון</a:t>
            </a:r>
          </a:p>
        </p:txBody>
      </p: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8AF6F161-7B35-67F8-4A78-DDF349BCACA5}"/>
              </a:ext>
            </a:extLst>
          </p:cNvPr>
          <p:cNvCxnSpPr>
            <a:cxnSpLocks/>
          </p:cNvCxnSpPr>
          <p:nvPr/>
        </p:nvCxnSpPr>
        <p:spPr>
          <a:xfrm>
            <a:off x="4722470" y="6247821"/>
            <a:ext cx="120376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191959CD-5582-5C9C-9AEB-DA2A2F90A014}"/>
              </a:ext>
            </a:extLst>
          </p:cNvPr>
          <p:cNvSpPr txBox="1"/>
          <p:nvPr/>
        </p:nvSpPr>
        <p:spPr>
          <a:xfrm>
            <a:off x="1048766" y="5486340"/>
            <a:ext cx="46221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FF0000"/>
                </a:solidFill>
              </a:rPr>
              <a:t>העתקת כיתה</a:t>
            </a:r>
          </a:p>
        </p:txBody>
      </p: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AEEB6566-0779-079D-A6D6-24360989F124}"/>
              </a:ext>
            </a:extLst>
          </p:cNvPr>
          <p:cNvCxnSpPr>
            <a:cxnSpLocks/>
          </p:cNvCxnSpPr>
          <p:nvPr/>
        </p:nvCxnSpPr>
        <p:spPr>
          <a:xfrm>
            <a:off x="4722470" y="5717172"/>
            <a:ext cx="120376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D5D85DAA-AF47-5D57-5140-9043194AECFF}"/>
              </a:ext>
            </a:extLst>
          </p:cNvPr>
          <p:cNvSpPr txBox="1"/>
          <p:nvPr/>
        </p:nvSpPr>
        <p:spPr>
          <a:xfrm>
            <a:off x="1048766" y="4920834"/>
            <a:ext cx="46221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FF0000"/>
                </a:solidFill>
              </a:rPr>
              <a:t>עריכת כיתה שיצרנו</a:t>
            </a:r>
          </a:p>
        </p:txBody>
      </p: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E0BB94A1-3FC1-89D9-9A83-208D336451E8}"/>
              </a:ext>
            </a:extLst>
          </p:cNvPr>
          <p:cNvCxnSpPr>
            <a:cxnSpLocks/>
          </p:cNvCxnSpPr>
          <p:nvPr/>
        </p:nvCxnSpPr>
        <p:spPr>
          <a:xfrm>
            <a:off x="4722470" y="5151666"/>
            <a:ext cx="120376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65867036-3501-8598-C58E-2D4E003C9E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24"/>
          <a:stretch/>
        </p:blipFill>
        <p:spPr>
          <a:xfrm>
            <a:off x="5670923" y="1352862"/>
            <a:ext cx="4049682" cy="938925"/>
          </a:xfrm>
          <a:prstGeom prst="rect">
            <a:avLst/>
          </a:prstGeom>
        </p:spPr>
      </p:pic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C467C5E1-CFAF-679D-2FBC-87B4A90E8AE1}"/>
              </a:ext>
            </a:extLst>
          </p:cNvPr>
          <p:cNvSpPr txBox="1"/>
          <p:nvPr/>
        </p:nvSpPr>
        <p:spPr>
          <a:xfrm>
            <a:off x="1201166" y="1580223"/>
            <a:ext cx="46221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FF0000"/>
                </a:solidFill>
              </a:rPr>
              <a:t>בדף הבית</a:t>
            </a:r>
          </a:p>
        </p:txBody>
      </p: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A3559703-4DF0-45A9-1F0F-3FB3A8BAA511}"/>
              </a:ext>
            </a:extLst>
          </p:cNvPr>
          <p:cNvCxnSpPr>
            <a:cxnSpLocks/>
          </p:cNvCxnSpPr>
          <p:nvPr/>
        </p:nvCxnSpPr>
        <p:spPr>
          <a:xfrm>
            <a:off x="4874870" y="1811055"/>
            <a:ext cx="120376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מחבר חץ ישר 2">
            <a:extLst>
              <a:ext uri="{FF2B5EF4-FFF2-40B4-BE49-F238E27FC236}">
                <a16:creationId xmlns:a16="http://schemas.microsoft.com/office/drawing/2014/main" id="{FCB497EA-2805-6EA6-1BB0-9CD04E640CDD}"/>
              </a:ext>
            </a:extLst>
          </p:cNvPr>
          <p:cNvCxnSpPr>
            <a:cxnSpLocks/>
          </p:cNvCxnSpPr>
          <p:nvPr/>
        </p:nvCxnSpPr>
        <p:spPr>
          <a:xfrm>
            <a:off x="6078637" y="2939970"/>
            <a:ext cx="1167115" cy="4890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25295C3-DA7D-FD4D-8B71-B41C8BB9D03C}"/>
              </a:ext>
            </a:extLst>
          </p:cNvPr>
          <p:cNvSpPr txBox="1"/>
          <p:nvPr/>
        </p:nvSpPr>
        <p:spPr>
          <a:xfrm>
            <a:off x="3073607" y="2485861"/>
            <a:ext cx="46221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FF0000"/>
                </a:solidFill>
              </a:rPr>
              <a:t>בלחיצה על שלוש הנקודות</a:t>
            </a:r>
          </a:p>
        </p:txBody>
      </p:sp>
    </p:spTree>
    <p:extLst>
      <p:ext uri="{BB962C8B-B14F-4D97-AF65-F5344CB8AC3E}">
        <p14:creationId xmlns:p14="http://schemas.microsoft.com/office/powerpoint/2010/main" val="645205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1F986D79-1F29-DEA6-0C84-04666911A5EF}"/>
              </a:ext>
            </a:extLst>
          </p:cNvPr>
          <p:cNvSpPr txBox="1"/>
          <p:nvPr/>
        </p:nvSpPr>
        <p:spPr>
          <a:xfrm>
            <a:off x="2905245" y="1862495"/>
            <a:ext cx="7801592" cy="2711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</a:t>
            </a:r>
            <a:r>
              <a:rPr lang="he-IL" dirty="0"/>
              <a:t>נושאים מתקדמים </a:t>
            </a:r>
            <a:r>
              <a:rPr lang="he-IL" dirty="0" err="1"/>
              <a:t>בקלאסרום</a:t>
            </a:r>
            <a:r>
              <a:rPr lang="he-IL" dirty="0"/>
              <a:t>:</a:t>
            </a:r>
          </a:p>
          <a:p>
            <a:r>
              <a:rPr lang="he-IL" dirty="0"/>
              <a:t>הפעלת דוחות מקוריות בבדיקת מטלות </a:t>
            </a:r>
          </a:p>
          <a:p>
            <a:r>
              <a:rPr lang="en-US" dirty="0">
                <a:hlinkClick r:id="rId2"/>
              </a:rPr>
              <a:t>https://support.google.com/edu/classroom/answer/9335816?hl=iw&amp;authuser=0</a:t>
            </a:r>
            <a:endParaRPr lang="he-IL" dirty="0"/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שליחת סיכומים לאפוטרופוסים</a:t>
            </a:r>
          </a:p>
          <a:p>
            <a:r>
              <a:rPr lang="en-US" dirty="0">
                <a:hlinkClick r:id="rId3"/>
              </a:rPr>
              <a:t>https://support.google.com/edu/classroom/answer/6386354?hl=iw&amp;authuser=0</a:t>
            </a:r>
            <a:endParaRPr lang="he-IL" dirty="0"/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19772441-6BB8-1391-BFF9-56AC4109634C}"/>
              </a:ext>
            </a:extLst>
          </p:cNvPr>
          <p:cNvSpPr/>
          <p:nvPr/>
        </p:nvSpPr>
        <p:spPr>
          <a:xfrm>
            <a:off x="1531115" y="451316"/>
            <a:ext cx="9682663" cy="70788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נושאים מתקדמים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1A9AF89-7F31-EB75-3F56-422D5AB533AA}"/>
              </a:ext>
            </a:extLst>
          </p:cNvPr>
          <p:cNvSpPr txBox="1"/>
          <p:nvPr/>
        </p:nvSpPr>
        <p:spPr>
          <a:xfrm>
            <a:off x="4612767" y="4574199"/>
            <a:ext cx="6094070" cy="1171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אתר הפיקוח על החינוך המדעי והטכנולוגי במגזר הדרוזי והצ'רקסי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he-IL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sites.google.com/edruze.org/esc/</a:t>
            </a:r>
            <a:r>
              <a:rPr lang="en-US" sz="1800" u="sng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home?authuser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=0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30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B24F5088-5EEB-CB46-F276-89ED44ED5E8B}"/>
              </a:ext>
            </a:extLst>
          </p:cNvPr>
          <p:cNvSpPr/>
          <p:nvPr/>
        </p:nvSpPr>
        <p:spPr>
          <a:xfrm>
            <a:off x="3300786" y="1361317"/>
            <a:ext cx="54104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coType Naskh Variants" panose="02010400000000000000" pitchFamily="2" charset="-78"/>
              </a:rPr>
              <a:t>شكرًا على الإصغاء</a:t>
            </a:r>
            <a:endParaRPr lang="he-IL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93B4A386-087E-38C8-207A-45B3BA0EB7E6}"/>
              </a:ext>
            </a:extLst>
          </p:cNvPr>
          <p:cNvSpPr/>
          <p:nvPr/>
        </p:nvSpPr>
        <p:spPr>
          <a:xfrm>
            <a:off x="3300786" y="2505670"/>
            <a:ext cx="5854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תודה על ההקשבה</a:t>
            </a: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00B3BA82-0649-0183-4716-6624AB1ACA32}"/>
              </a:ext>
            </a:extLst>
          </p:cNvPr>
          <p:cNvSpPr/>
          <p:nvPr/>
        </p:nvSpPr>
        <p:spPr>
          <a:xfrm>
            <a:off x="3026741" y="5984295"/>
            <a:ext cx="5982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مركز </a:t>
            </a:r>
            <a:r>
              <a:rPr lang="ar-EG" sz="2400" b="1" dirty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ت</a:t>
            </a:r>
            <a:r>
              <a:rPr lang="ar-SA" sz="2400" b="1" dirty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طوير طواقم التّدريس - المغار </a:t>
            </a:r>
            <a:r>
              <a:rPr lang="he-IL" sz="2400" b="1" dirty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- פסג"ה מע'אר</a:t>
            </a:r>
            <a:endParaRPr lang="he-IL" sz="2400" b="1" dirty="0">
              <a:solidFill>
                <a:schemeClr val="accent1"/>
              </a:solidFill>
            </a:endParaRPr>
          </a:p>
        </p:txBody>
      </p:sp>
      <p:grpSp>
        <p:nvGrpSpPr>
          <p:cNvPr id="22" name="קבוצה 21">
            <a:extLst>
              <a:ext uri="{FF2B5EF4-FFF2-40B4-BE49-F238E27FC236}">
                <a16:creationId xmlns:a16="http://schemas.microsoft.com/office/drawing/2014/main" id="{71DBF914-A835-5176-01D4-CC8421B4C770}"/>
              </a:ext>
            </a:extLst>
          </p:cNvPr>
          <p:cNvGrpSpPr/>
          <p:nvPr/>
        </p:nvGrpSpPr>
        <p:grpSpPr>
          <a:xfrm>
            <a:off x="1574506" y="5232053"/>
            <a:ext cx="1424740" cy="1277701"/>
            <a:chOff x="785263" y="5158462"/>
            <a:chExt cx="1776695" cy="1382386"/>
          </a:xfrm>
        </p:grpSpPr>
        <p:pic>
          <p:nvPicPr>
            <p:cNvPr id="23" name="תמונה 22" descr="תמונה שמכילה גרפיקה, לוגו, גופן, סמל&#10;&#10;התיאור נוצר באופן אוטומטי">
              <a:extLst>
                <a:ext uri="{FF2B5EF4-FFF2-40B4-BE49-F238E27FC236}">
                  <a16:creationId xmlns:a16="http://schemas.microsoft.com/office/drawing/2014/main" id="{CBED65F5-E45B-7074-04E7-3807F955C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263" y="6081792"/>
              <a:ext cx="1776695" cy="459056"/>
            </a:xfrm>
            <a:prstGeom prst="rect">
              <a:avLst/>
            </a:prstGeom>
          </p:spPr>
        </p:pic>
        <p:sp>
          <p:nvSpPr>
            <p:cNvPr id="24" name="מלבן 23">
              <a:extLst>
                <a:ext uri="{FF2B5EF4-FFF2-40B4-BE49-F238E27FC236}">
                  <a16:creationId xmlns:a16="http://schemas.microsoft.com/office/drawing/2014/main" id="{77853E3B-C68F-5A81-53CF-E22AC3768C78}"/>
                </a:ext>
              </a:extLst>
            </p:cNvPr>
            <p:cNvSpPr/>
            <p:nvPr/>
          </p:nvSpPr>
          <p:spPr>
            <a:xfrm>
              <a:off x="785263" y="5158462"/>
              <a:ext cx="1776695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e-IL" sz="20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חפשו אותנו ברשתות החברתיות</a:t>
              </a:r>
            </a:p>
          </p:txBody>
        </p:sp>
        <p:sp>
          <p:nvSpPr>
            <p:cNvPr id="25" name="מלבן 24">
              <a:extLst>
                <a:ext uri="{FF2B5EF4-FFF2-40B4-BE49-F238E27FC236}">
                  <a16:creationId xmlns:a16="http://schemas.microsoft.com/office/drawing/2014/main" id="{453CD390-0EB7-DF9F-174B-E3CDFFD61C71}"/>
                </a:ext>
              </a:extLst>
            </p:cNvPr>
            <p:cNvSpPr/>
            <p:nvPr/>
          </p:nvSpPr>
          <p:spPr>
            <a:xfrm>
              <a:off x="785263" y="5158462"/>
              <a:ext cx="1776695" cy="1382386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26" name="קבוצה 25">
            <a:extLst>
              <a:ext uri="{FF2B5EF4-FFF2-40B4-BE49-F238E27FC236}">
                <a16:creationId xmlns:a16="http://schemas.microsoft.com/office/drawing/2014/main" id="{0DC3F99E-2487-00B3-9612-87FFCDA1D8B9}"/>
              </a:ext>
            </a:extLst>
          </p:cNvPr>
          <p:cNvGrpSpPr/>
          <p:nvPr/>
        </p:nvGrpSpPr>
        <p:grpSpPr>
          <a:xfrm>
            <a:off x="9155274" y="5261280"/>
            <a:ext cx="1424741" cy="1277701"/>
            <a:chOff x="9139635" y="5179696"/>
            <a:chExt cx="1776695" cy="1456629"/>
          </a:xfrm>
        </p:grpSpPr>
        <p:pic>
          <p:nvPicPr>
            <p:cNvPr id="27" name="תמונה 26" descr="תמונה שמכילה אומנות קליפיפם, לוגו, גרפיקה, עיצוב&#10;&#10;התיאור נוצר באופן אוטומטי">
              <a:extLst>
                <a:ext uri="{FF2B5EF4-FFF2-40B4-BE49-F238E27FC236}">
                  <a16:creationId xmlns:a16="http://schemas.microsoft.com/office/drawing/2014/main" id="{7053500D-15E6-B2C3-246C-5B149FA2AA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23" t="16582" r="16335" b="13595"/>
            <a:stretch/>
          </p:blipFill>
          <p:spPr>
            <a:xfrm>
              <a:off x="9208210" y="5179696"/>
              <a:ext cx="1639546" cy="1456629"/>
            </a:xfrm>
            <a:prstGeom prst="rect">
              <a:avLst/>
            </a:prstGeom>
          </p:spPr>
        </p:pic>
        <p:sp>
          <p:nvSpPr>
            <p:cNvPr id="28" name="מלבן 27">
              <a:extLst>
                <a:ext uri="{FF2B5EF4-FFF2-40B4-BE49-F238E27FC236}">
                  <a16:creationId xmlns:a16="http://schemas.microsoft.com/office/drawing/2014/main" id="{3F59125A-7C62-BD15-B1DD-98B71CEEA581}"/>
                </a:ext>
              </a:extLst>
            </p:cNvPr>
            <p:cNvSpPr/>
            <p:nvPr/>
          </p:nvSpPr>
          <p:spPr>
            <a:xfrm>
              <a:off x="9139635" y="5216817"/>
              <a:ext cx="1776695" cy="1382386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1754082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A1F975D8-0EA9-5174-C699-3C8BCDB1FB53}"/>
              </a:ext>
            </a:extLst>
          </p:cNvPr>
          <p:cNvSpPr/>
          <p:nvPr/>
        </p:nvSpPr>
        <p:spPr>
          <a:xfrm>
            <a:off x="1472647" y="117151"/>
            <a:ext cx="9682663" cy="83099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כניסה ל 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rial Unicode MS" panose="020B0604020202020204" pitchFamily="34" charset="-128"/>
              </a:rPr>
              <a:t>Google Classroom</a:t>
            </a:r>
            <a:endParaRPr lang="he-IL" sz="48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ighlight>
                <a:srgbClr val="FFFF00"/>
              </a:highligh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F659550A-E6F5-071F-ECCF-93F52ACCDDBC}"/>
              </a:ext>
            </a:extLst>
          </p:cNvPr>
          <p:cNvSpPr/>
          <p:nvPr/>
        </p:nvSpPr>
        <p:spPr>
          <a:xfrm>
            <a:off x="701762" y="5662231"/>
            <a:ext cx="10554558" cy="95410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a typeface="Arial Unicode MS" panose="020B0604020202020204" pitchFamily="34" charset="-128"/>
              </a:rPr>
              <a:t>***חשוב</a:t>
            </a:r>
            <a:r>
              <a:rPr lang="he-IL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rial Unicode MS" panose="020B0604020202020204" pitchFamily="34" charset="-128"/>
              </a:rPr>
              <a:t>: תמיד כדאי לצאת מכל החשבונות ולהיכנס מחדש </a:t>
            </a:r>
          </a:p>
          <a:p>
            <a:pPr algn="ctr"/>
            <a:r>
              <a:rPr lang="he-IL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ighlight>
                  <a:srgbClr val="FFFF00"/>
                </a:highlight>
                <a:ea typeface="Arial Unicode MS" panose="020B0604020202020204" pitchFamily="34" charset="-128"/>
              </a:rPr>
              <a:t>בחשבון הארגוני (של </a:t>
            </a:r>
            <a:r>
              <a:rPr lang="he-IL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ighlight>
                  <a:srgbClr val="FFFF00"/>
                </a:highlight>
                <a:ea typeface="Arial Unicode MS" panose="020B0604020202020204" pitchFamily="34" charset="-128"/>
              </a:rPr>
              <a:t>משה"ח</a:t>
            </a:r>
            <a:r>
              <a:rPr lang="he-IL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ighlight>
                  <a:srgbClr val="FFFF00"/>
                </a:highlight>
                <a:ea typeface="Arial Unicode MS" panose="020B0604020202020204" pitchFamily="34" charset="-128"/>
              </a:rPr>
              <a:t>) </a:t>
            </a:r>
            <a:r>
              <a:rPr lang="he-IL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rial Unicode MS" panose="020B0604020202020204" pitchFamily="34" charset="-128"/>
              </a:rPr>
              <a:t>עם קוד משתמש + סיסמה או עם ת.ז.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80B78F7-640D-636A-C459-C993C9BCAA9A}"/>
              </a:ext>
            </a:extLst>
          </p:cNvPr>
          <p:cNvSpPr txBox="1"/>
          <p:nvPr/>
        </p:nvSpPr>
        <p:spPr>
          <a:xfrm>
            <a:off x="3265093" y="2874485"/>
            <a:ext cx="6097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לפחות 3 דרכים</a:t>
            </a:r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38B3C5AD-3047-2031-52F3-3F21E761D831}"/>
              </a:ext>
            </a:extLst>
          </p:cNvPr>
          <p:cNvSpPr/>
          <p:nvPr/>
        </p:nvSpPr>
        <p:spPr>
          <a:xfrm>
            <a:off x="2829135" y="4319119"/>
            <a:ext cx="2222228" cy="70788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he-IL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דרך תשע הנקודות מכל כלי של גוגל</a:t>
            </a:r>
            <a:endParaRPr lang="he-IL" dirty="0"/>
          </a:p>
          <a:p>
            <a:pPr algn="ctr"/>
            <a:endParaRPr lang="he-IL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Arial Unicode MS" panose="020B0604020202020204" pitchFamily="34" charset="-128"/>
            </a:endParaRPr>
          </a:p>
        </p:txBody>
      </p:sp>
      <p:sp>
        <p:nvSpPr>
          <p:cNvPr id="15" name="מלבן: פינות מעוגלות 14">
            <a:extLst>
              <a:ext uri="{FF2B5EF4-FFF2-40B4-BE49-F238E27FC236}">
                <a16:creationId xmlns:a16="http://schemas.microsoft.com/office/drawing/2014/main" id="{5D476070-E4C7-6D42-C3A1-42731708A2C7}"/>
              </a:ext>
            </a:extLst>
          </p:cNvPr>
          <p:cNvSpPr/>
          <p:nvPr/>
        </p:nvSpPr>
        <p:spPr>
          <a:xfrm>
            <a:off x="7789246" y="4274902"/>
            <a:ext cx="1573619" cy="69479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rial Unicode MS" panose="020B0604020202020204" pitchFamily="34" charset="-128"/>
              </a:rPr>
              <a:t>צפונט</a:t>
            </a:r>
            <a:endParaRPr lang="he-IL" sz="24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Arial Unicode MS" panose="020B0604020202020204" pitchFamily="34" charset="-128"/>
            </a:endParaRPr>
          </a:p>
        </p:txBody>
      </p: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EDCB756A-FE99-D83F-F1ED-219B3426885B}"/>
              </a:ext>
            </a:extLst>
          </p:cNvPr>
          <p:cNvSpPr/>
          <p:nvPr/>
        </p:nvSpPr>
        <p:spPr>
          <a:xfrm>
            <a:off x="5613121" y="4319117"/>
            <a:ext cx="1463721" cy="69479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6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Arial Unicode MS" panose="020B0604020202020204" pitchFamily="34" charset="-128"/>
            </a:endParaRPr>
          </a:p>
          <a:p>
            <a:pPr algn="ctr"/>
            <a:r>
              <a:rPr lang="he-IL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rial Unicode MS" panose="020B0604020202020204" pitchFamily="34" charset="-128"/>
              </a:rPr>
              <a:t>פורטל עובדי הוראה</a:t>
            </a:r>
          </a:p>
          <a:p>
            <a:pPr algn="ctr"/>
            <a:endParaRPr lang="he-IL" sz="16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Arial Unicode MS" panose="020B0604020202020204" pitchFamily="34" charset="-128"/>
            </a:endParaRPr>
          </a:p>
        </p:txBody>
      </p: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54911B0F-5568-4233-CE6A-52414FF5FA2F}"/>
              </a:ext>
            </a:extLst>
          </p:cNvPr>
          <p:cNvCxnSpPr>
            <a:stCxn id="6" idx="2"/>
          </p:cNvCxnSpPr>
          <p:nvPr/>
        </p:nvCxnSpPr>
        <p:spPr>
          <a:xfrm>
            <a:off x="6313979" y="3582371"/>
            <a:ext cx="2043212" cy="6925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762E06D1-929B-DCD6-D5D8-A2F8842201D3}"/>
              </a:ext>
            </a:extLst>
          </p:cNvPr>
          <p:cNvCxnSpPr>
            <a:cxnSpLocks/>
            <a:stCxn id="6" idx="2"/>
            <a:endCxn id="13" idx="0"/>
          </p:cNvCxnSpPr>
          <p:nvPr/>
        </p:nvCxnSpPr>
        <p:spPr>
          <a:xfrm flipH="1">
            <a:off x="3940249" y="3582371"/>
            <a:ext cx="2373730" cy="7367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FA732820-11B2-CCAC-F2C4-1DC6A54B432E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6313979" y="3582371"/>
            <a:ext cx="0" cy="8195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תמונה 3" descr="תמונה שמכילה מלבן, צילום מסך, עיצוב&#10;&#10;התיאור נוצר באופן אוטומטי">
            <a:extLst>
              <a:ext uri="{FF2B5EF4-FFF2-40B4-BE49-F238E27FC236}">
                <a16:creationId xmlns:a16="http://schemas.microsoft.com/office/drawing/2014/main" id="{FBC4CB19-BC7F-1472-7B67-BD46F8CE5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087" y="1373272"/>
            <a:ext cx="1575784" cy="136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78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83C40DD-2FA1-BA14-D2DB-A334D3DA6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999" y="1365814"/>
            <a:ext cx="7482002" cy="3343727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531726B0-C8A0-2E57-305A-B87ABE562085}"/>
              </a:ext>
            </a:extLst>
          </p:cNvPr>
          <p:cNvSpPr/>
          <p:nvPr/>
        </p:nvSpPr>
        <p:spPr>
          <a:xfrm>
            <a:off x="1122745" y="117151"/>
            <a:ext cx="10032566" cy="83099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כניסה ראשונה ל 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rial Unicode MS" panose="020B0604020202020204" pitchFamily="34" charset="-128"/>
              </a:rPr>
              <a:t>Google Classroom</a:t>
            </a:r>
            <a:endParaRPr lang="he-IL" sz="48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ighlight>
                <a:srgbClr val="FFFF00"/>
              </a:highligh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BEB137-DC0E-5377-890B-EB4FBB2FE6C6}"/>
              </a:ext>
            </a:extLst>
          </p:cNvPr>
          <p:cNvSpPr/>
          <p:nvPr/>
        </p:nvSpPr>
        <p:spPr>
          <a:xfrm>
            <a:off x="861749" y="5230576"/>
            <a:ext cx="10554558" cy="52322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a typeface="Arial Unicode MS" panose="020B0604020202020204" pitchFamily="34" charset="-128"/>
              </a:rPr>
              <a:t>חשוב</a:t>
            </a:r>
            <a:r>
              <a:rPr lang="he-IL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rial Unicode MS" panose="020B0604020202020204" pitchFamily="34" charset="-128"/>
              </a:rPr>
              <a:t>: לזכור להגדיר את עצמנו כמורים בכניסה הראשונה</a:t>
            </a:r>
          </a:p>
        </p:txBody>
      </p:sp>
    </p:spTree>
    <p:extLst>
      <p:ext uri="{BB962C8B-B14F-4D97-AF65-F5344CB8AC3E}">
        <p14:creationId xmlns:p14="http://schemas.microsoft.com/office/powerpoint/2010/main" val="2716101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18B5CD4C-8856-E5C1-E7BB-B4088FB76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0533" y="1390594"/>
            <a:ext cx="1282766" cy="1295467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3FAC53B1-C341-B5E7-96C3-D57A5591F184}"/>
              </a:ext>
            </a:extLst>
          </p:cNvPr>
          <p:cNvSpPr/>
          <p:nvPr/>
        </p:nvSpPr>
        <p:spPr>
          <a:xfrm>
            <a:off x="1461072" y="325495"/>
            <a:ext cx="9682663" cy="83099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יצירת כיתה ב 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rial Unicode MS" panose="020B0604020202020204" pitchFamily="34" charset="-128"/>
              </a:rPr>
              <a:t>Google Classroom</a:t>
            </a:r>
            <a:endParaRPr lang="he-IL" sz="48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ighlight>
                <a:srgbClr val="FFFF00"/>
              </a:highligh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73993692-7634-DE3B-F886-236944D4E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445" y="2167983"/>
            <a:ext cx="4743291" cy="3407064"/>
          </a:xfrm>
          <a:prstGeom prst="rect">
            <a:avLst/>
          </a:prstGeom>
        </p:spPr>
      </p:pic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2D8521AB-99BA-8EEA-F810-E07D3D3B04E1}"/>
              </a:ext>
            </a:extLst>
          </p:cNvPr>
          <p:cNvCxnSpPr>
            <a:cxnSpLocks/>
          </p:cNvCxnSpPr>
          <p:nvPr/>
        </p:nvCxnSpPr>
        <p:spPr>
          <a:xfrm flipH="1">
            <a:off x="7624471" y="2442259"/>
            <a:ext cx="173295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745F844E-B6DD-A256-5CAA-863F3FEB7F9B}"/>
              </a:ext>
            </a:extLst>
          </p:cNvPr>
          <p:cNvCxnSpPr>
            <a:cxnSpLocks/>
          </p:cNvCxnSpPr>
          <p:nvPr/>
        </p:nvCxnSpPr>
        <p:spPr>
          <a:xfrm>
            <a:off x="2604304" y="2718716"/>
            <a:ext cx="85362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7EB19405-69A1-8A22-6444-76327D77251E}"/>
              </a:ext>
            </a:extLst>
          </p:cNvPr>
          <p:cNvSpPr txBox="1"/>
          <p:nvPr/>
        </p:nvSpPr>
        <p:spPr>
          <a:xfrm>
            <a:off x="312140" y="2455228"/>
            <a:ext cx="22921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FF0000"/>
                </a:solidFill>
              </a:rPr>
              <a:t>שדה חובה</a:t>
            </a:r>
          </a:p>
        </p:txBody>
      </p:sp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5FE83DD0-8B5A-A7EA-0F7D-5DAF05E12E63}"/>
              </a:ext>
            </a:extLst>
          </p:cNvPr>
          <p:cNvCxnSpPr>
            <a:cxnSpLocks/>
          </p:cNvCxnSpPr>
          <p:nvPr/>
        </p:nvCxnSpPr>
        <p:spPr>
          <a:xfrm>
            <a:off x="2607154" y="3443869"/>
            <a:ext cx="85362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37577D68-89A4-1ADF-C930-EA99AF634CC0}"/>
              </a:ext>
            </a:extLst>
          </p:cNvPr>
          <p:cNvSpPr txBox="1"/>
          <p:nvPr/>
        </p:nvSpPr>
        <p:spPr>
          <a:xfrm>
            <a:off x="314990" y="3180381"/>
            <a:ext cx="22921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FF0000"/>
                </a:solidFill>
              </a:rPr>
              <a:t>שדות אופציונליים</a:t>
            </a:r>
          </a:p>
        </p:txBody>
      </p:sp>
      <p:sp>
        <p:nvSpPr>
          <p:cNvPr id="16" name="סוגר מסולסל שמאלי 15">
            <a:extLst>
              <a:ext uri="{FF2B5EF4-FFF2-40B4-BE49-F238E27FC236}">
                <a16:creationId xmlns:a16="http://schemas.microsoft.com/office/drawing/2014/main" id="{7571B81A-8948-992B-DA80-F3666D6E1020}"/>
              </a:ext>
            </a:extLst>
          </p:cNvPr>
          <p:cNvSpPr/>
          <p:nvPr/>
        </p:nvSpPr>
        <p:spPr>
          <a:xfrm>
            <a:off x="3299113" y="3269450"/>
            <a:ext cx="543304" cy="1730812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D830D42F-7848-BCFE-8895-BDF28053C40C}"/>
              </a:ext>
            </a:extLst>
          </p:cNvPr>
          <p:cNvCxnSpPr>
            <a:cxnSpLocks/>
          </p:cNvCxnSpPr>
          <p:nvPr/>
        </p:nvCxnSpPr>
        <p:spPr>
          <a:xfrm flipV="1">
            <a:off x="10277256" y="2559935"/>
            <a:ext cx="0" cy="10821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D4A0E43E-5348-CD0A-25BA-A6C3511F9D41}"/>
              </a:ext>
            </a:extLst>
          </p:cNvPr>
          <p:cNvSpPr txBox="1"/>
          <p:nvPr/>
        </p:nvSpPr>
        <p:spPr>
          <a:xfrm>
            <a:off x="9227217" y="3615173"/>
            <a:ext cx="22921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FF0000"/>
                </a:solidFill>
              </a:rPr>
              <a:t>לתלמידים אין אופציה זו</a:t>
            </a:r>
          </a:p>
        </p:txBody>
      </p:sp>
    </p:spTree>
    <p:extLst>
      <p:ext uri="{BB962C8B-B14F-4D97-AF65-F5344CB8AC3E}">
        <p14:creationId xmlns:p14="http://schemas.microsoft.com/office/powerpoint/2010/main" val="3551762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D40AA0CB-E634-D584-572E-9CE6385A7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55" y="1608881"/>
            <a:ext cx="9691136" cy="5017440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61991F4E-CD00-5B85-AE25-7E334FC11A79}"/>
              </a:ext>
            </a:extLst>
          </p:cNvPr>
          <p:cNvSpPr/>
          <p:nvPr/>
        </p:nvSpPr>
        <p:spPr>
          <a:xfrm>
            <a:off x="1785163" y="29366"/>
            <a:ext cx="9682663" cy="83099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הכניסה הראשונית לכיתה</a:t>
            </a:r>
            <a:endParaRPr lang="he-IL" sz="48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ighlight>
                <a:srgbClr val="FFFF00"/>
              </a:highligh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E7BDE993-B401-347D-9CF0-41AD414D3B68}"/>
              </a:ext>
            </a:extLst>
          </p:cNvPr>
          <p:cNvCxnSpPr>
            <a:cxnSpLocks/>
          </p:cNvCxnSpPr>
          <p:nvPr/>
        </p:nvCxnSpPr>
        <p:spPr>
          <a:xfrm flipH="1">
            <a:off x="8327840" y="3055717"/>
            <a:ext cx="173295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60FE6E06-D041-E7B1-11B9-16C409C613CB}"/>
              </a:ext>
            </a:extLst>
          </p:cNvPr>
          <p:cNvSpPr txBox="1"/>
          <p:nvPr/>
        </p:nvSpPr>
        <p:spPr>
          <a:xfrm>
            <a:off x="9511704" y="2824884"/>
            <a:ext cx="22921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FF0000"/>
                </a:solidFill>
              </a:rPr>
              <a:t>הבאנר/ פאנל</a:t>
            </a:r>
          </a:p>
        </p:txBody>
      </p: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5416B988-D8BC-7D14-B571-D9AFF2700E13}"/>
              </a:ext>
            </a:extLst>
          </p:cNvPr>
          <p:cNvCxnSpPr>
            <a:cxnSpLocks/>
          </p:cNvCxnSpPr>
          <p:nvPr/>
        </p:nvCxnSpPr>
        <p:spPr>
          <a:xfrm flipH="1">
            <a:off x="2592729" y="1608881"/>
            <a:ext cx="1636357" cy="9375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21A175BB-0BE6-7120-25A7-3872B0F626C4}"/>
              </a:ext>
            </a:extLst>
          </p:cNvPr>
          <p:cNvSpPr txBox="1"/>
          <p:nvPr/>
        </p:nvSpPr>
        <p:spPr>
          <a:xfrm>
            <a:off x="3410907" y="1147216"/>
            <a:ext cx="22921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FF0000"/>
                </a:solidFill>
              </a:rPr>
              <a:t>לשינוי הרקע של הבאנר</a:t>
            </a:r>
          </a:p>
        </p:txBody>
      </p:sp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41C423F1-3B67-EE44-6137-BEAB3D150644}"/>
              </a:ext>
            </a:extLst>
          </p:cNvPr>
          <p:cNvCxnSpPr>
            <a:cxnSpLocks/>
          </p:cNvCxnSpPr>
          <p:nvPr/>
        </p:nvCxnSpPr>
        <p:spPr>
          <a:xfrm flipH="1">
            <a:off x="8327840" y="3704810"/>
            <a:ext cx="173295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26548129-788C-DFE3-213C-B14DCCEA9E67}"/>
              </a:ext>
            </a:extLst>
          </p:cNvPr>
          <p:cNvSpPr txBox="1"/>
          <p:nvPr/>
        </p:nvSpPr>
        <p:spPr>
          <a:xfrm>
            <a:off x="9349659" y="3422063"/>
            <a:ext cx="22921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FF0000"/>
                </a:solidFill>
              </a:rPr>
              <a:t>שם הכיתה</a:t>
            </a:r>
          </a:p>
        </p:txBody>
      </p:sp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A0E00401-45E5-1CAB-84B2-FC3AF87E79BA}"/>
              </a:ext>
            </a:extLst>
          </p:cNvPr>
          <p:cNvCxnSpPr>
            <a:cxnSpLocks/>
          </p:cNvCxnSpPr>
          <p:nvPr/>
        </p:nvCxnSpPr>
        <p:spPr>
          <a:xfrm flipH="1">
            <a:off x="8327840" y="4449222"/>
            <a:ext cx="173295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F3154A08-2940-816F-E6F7-B6C08F4ABDCC}"/>
              </a:ext>
            </a:extLst>
          </p:cNvPr>
          <p:cNvSpPr txBox="1"/>
          <p:nvPr/>
        </p:nvSpPr>
        <p:spPr>
          <a:xfrm>
            <a:off x="9349658" y="4166475"/>
            <a:ext cx="257226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FF0000"/>
                </a:solidFill>
              </a:rPr>
              <a:t>ליצירת קישור ל</a:t>
            </a:r>
            <a:r>
              <a:rPr lang="en-US" sz="2400" dirty="0">
                <a:solidFill>
                  <a:srgbClr val="FF0000"/>
                </a:solidFill>
              </a:rPr>
              <a:t>meet</a:t>
            </a:r>
            <a:r>
              <a:rPr lang="he-IL" sz="2400" dirty="0">
                <a:solidFill>
                  <a:srgbClr val="FF0000"/>
                </a:solidFill>
              </a:rPr>
              <a:t> עבור הכיתה</a:t>
            </a:r>
          </a:p>
        </p:txBody>
      </p: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8B06F777-4669-C501-E211-EF802FED4751}"/>
              </a:ext>
            </a:extLst>
          </p:cNvPr>
          <p:cNvCxnSpPr>
            <a:cxnSpLocks/>
          </p:cNvCxnSpPr>
          <p:nvPr/>
        </p:nvCxnSpPr>
        <p:spPr>
          <a:xfrm flipH="1">
            <a:off x="8327839" y="5297464"/>
            <a:ext cx="173295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46314BA3-FBBC-247C-2B7A-B6DCC859BD14}"/>
              </a:ext>
            </a:extLst>
          </p:cNvPr>
          <p:cNvSpPr txBox="1"/>
          <p:nvPr/>
        </p:nvSpPr>
        <p:spPr>
          <a:xfrm>
            <a:off x="9349658" y="5014717"/>
            <a:ext cx="22921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FF0000"/>
                </a:solidFill>
              </a:rPr>
              <a:t>קוד הכיתה</a:t>
            </a:r>
          </a:p>
        </p:txBody>
      </p: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E3956E6A-7280-CD72-AEDF-055E4F0E4393}"/>
              </a:ext>
            </a:extLst>
          </p:cNvPr>
          <p:cNvCxnSpPr>
            <a:cxnSpLocks/>
          </p:cNvCxnSpPr>
          <p:nvPr/>
        </p:nvCxnSpPr>
        <p:spPr>
          <a:xfrm flipH="1">
            <a:off x="8327839" y="5966788"/>
            <a:ext cx="133702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172B4C2B-2F05-F4BD-1BA4-4D191939CB23}"/>
              </a:ext>
            </a:extLst>
          </p:cNvPr>
          <p:cNvSpPr txBox="1"/>
          <p:nvPr/>
        </p:nvSpPr>
        <p:spPr>
          <a:xfrm>
            <a:off x="9349658" y="5684041"/>
            <a:ext cx="22921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FF0000"/>
                </a:solidFill>
              </a:rPr>
              <a:t>מטלות לבדיקה</a:t>
            </a:r>
          </a:p>
        </p:txBody>
      </p:sp>
    </p:spTree>
    <p:extLst>
      <p:ext uri="{BB962C8B-B14F-4D97-AF65-F5344CB8AC3E}">
        <p14:creationId xmlns:p14="http://schemas.microsoft.com/office/powerpoint/2010/main" val="3239045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FFED0D86-654D-CD5A-9AC5-2326A5E4EBE5}"/>
              </a:ext>
            </a:extLst>
          </p:cNvPr>
          <p:cNvSpPr/>
          <p:nvPr/>
        </p:nvSpPr>
        <p:spPr>
          <a:xfrm>
            <a:off x="1254667" y="0"/>
            <a:ext cx="9682663" cy="83099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הזרם / העדכונים</a:t>
            </a:r>
            <a:endParaRPr lang="he-IL" sz="48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ighlight>
                <a:srgbClr val="FFFF00"/>
              </a:highligh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BACD6A59-305F-D55E-2346-C2ED08B591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641"/>
          <a:stretch/>
        </p:blipFill>
        <p:spPr>
          <a:xfrm>
            <a:off x="3488287" y="766976"/>
            <a:ext cx="5886753" cy="1361367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419FCBF-7821-A9DB-4593-732965D4B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287" y="2449900"/>
            <a:ext cx="5886753" cy="3918916"/>
          </a:xfrm>
          <a:prstGeom prst="rect">
            <a:avLst/>
          </a:prstGeom>
        </p:spPr>
      </p:pic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7CC7F880-4E39-0809-A0F6-BADC400DB874}"/>
              </a:ext>
            </a:extLst>
          </p:cNvPr>
          <p:cNvCxnSpPr>
            <a:cxnSpLocks/>
          </p:cNvCxnSpPr>
          <p:nvPr/>
        </p:nvCxnSpPr>
        <p:spPr>
          <a:xfrm flipH="1">
            <a:off x="9375040" y="3553428"/>
            <a:ext cx="121773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F42E847F-11F1-AD62-60A7-E8086935CC2A}"/>
              </a:ext>
            </a:extLst>
          </p:cNvPr>
          <p:cNvSpPr txBox="1"/>
          <p:nvPr/>
        </p:nvSpPr>
        <p:spPr>
          <a:xfrm>
            <a:off x="9791248" y="3198167"/>
            <a:ext cx="229216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FF0000"/>
                </a:solidFill>
              </a:rPr>
              <a:t>הזנת תוכן להודעה וצירוף קובץ/ וידאו ..</a:t>
            </a:r>
          </a:p>
        </p:txBody>
      </p:sp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16DFF462-CCAB-97B3-CF03-CAD21B7F6AFD}"/>
              </a:ext>
            </a:extLst>
          </p:cNvPr>
          <p:cNvCxnSpPr>
            <a:cxnSpLocks/>
          </p:cNvCxnSpPr>
          <p:nvPr/>
        </p:nvCxnSpPr>
        <p:spPr>
          <a:xfrm>
            <a:off x="2816960" y="5428527"/>
            <a:ext cx="671327" cy="4977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D8A832E5-449A-1EA3-E6BB-94DEB16E6CF5}"/>
              </a:ext>
            </a:extLst>
          </p:cNvPr>
          <p:cNvSpPr txBox="1"/>
          <p:nvPr/>
        </p:nvSpPr>
        <p:spPr>
          <a:xfrm>
            <a:off x="652783" y="4910542"/>
            <a:ext cx="22921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FF0000"/>
                </a:solidFill>
              </a:rPr>
              <a:t>בסיום שומרים</a:t>
            </a:r>
          </a:p>
        </p:txBody>
      </p:sp>
    </p:spTree>
    <p:extLst>
      <p:ext uri="{BB962C8B-B14F-4D97-AF65-F5344CB8AC3E}">
        <p14:creationId xmlns:p14="http://schemas.microsoft.com/office/powerpoint/2010/main" val="3489276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FB26070-1730-71D8-7D0D-D74CF37EDF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917"/>
          <a:stretch/>
        </p:blipFill>
        <p:spPr>
          <a:xfrm>
            <a:off x="8176781" y="647158"/>
            <a:ext cx="3454578" cy="432713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3A7D3F6A-104B-4FF4-6FBF-2F312079D07B}"/>
              </a:ext>
            </a:extLst>
          </p:cNvPr>
          <p:cNvSpPr/>
          <p:nvPr/>
        </p:nvSpPr>
        <p:spPr>
          <a:xfrm>
            <a:off x="1254667" y="0"/>
            <a:ext cx="9682663" cy="83099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עבודות</a:t>
            </a:r>
            <a:endParaRPr lang="he-IL" sz="48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ighlight>
                <a:srgbClr val="FFFF00"/>
              </a:highligh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E5B35618-49D5-ABF8-2E87-25D5E0950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3628" y="1733554"/>
            <a:ext cx="1841595" cy="2997354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D77A695F-2F8F-5D91-CE64-93CB09AAE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667" y="1721295"/>
            <a:ext cx="7522750" cy="3945213"/>
          </a:xfrm>
          <a:prstGeom prst="rect">
            <a:avLst/>
          </a:prstGeom>
        </p:spPr>
      </p:pic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A9C996B6-452A-60E0-2A55-67A6994AC7EB}"/>
              </a:ext>
            </a:extLst>
          </p:cNvPr>
          <p:cNvCxnSpPr>
            <a:cxnSpLocks/>
          </p:cNvCxnSpPr>
          <p:nvPr/>
        </p:nvCxnSpPr>
        <p:spPr>
          <a:xfrm flipH="1">
            <a:off x="8491506" y="2425577"/>
            <a:ext cx="121773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F82EA985-80CE-2653-BD42-2BDFF8C97AEC}"/>
              </a:ext>
            </a:extLst>
          </p:cNvPr>
          <p:cNvSpPr txBox="1"/>
          <p:nvPr/>
        </p:nvSpPr>
        <p:spPr>
          <a:xfrm>
            <a:off x="4790155" y="2401180"/>
            <a:ext cx="22921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FF0000"/>
                </a:solidFill>
              </a:rPr>
              <a:t>כותבים כותרת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EA145772-565C-6F7F-66C1-8A977CD8506A}"/>
              </a:ext>
            </a:extLst>
          </p:cNvPr>
          <p:cNvSpPr txBox="1"/>
          <p:nvPr/>
        </p:nvSpPr>
        <p:spPr>
          <a:xfrm>
            <a:off x="2926812" y="3261545"/>
            <a:ext cx="41784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FF0000"/>
                </a:solidFill>
              </a:rPr>
              <a:t>כותבים הוראות/ הנחיות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70B063E6-0C2F-311E-2FB7-C81C643CE499}"/>
              </a:ext>
            </a:extLst>
          </p:cNvPr>
          <p:cNvSpPr txBox="1"/>
          <p:nvPr/>
        </p:nvSpPr>
        <p:spPr>
          <a:xfrm>
            <a:off x="-138898" y="5956152"/>
            <a:ext cx="124697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מצרפים</a:t>
            </a:r>
            <a:r>
              <a:rPr lang="he-IL" sz="2400" dirty="0">
                <a:solidFill>
                  <a:srgbClr val="FF0000"/>
                </a:solidFill>
              </a:rPr>
              <a:t> קובץ מדרייב/ וידאו/ יוצרים קובץ בדרייב / ערכת תרגול /קובץ מהמחשב/ קישור או מתוכנה אחרת</a:t>
            </a:r>
          </a:p>
        </p:txBody>
      </p: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C69A9A50-5296-B274-7C3E-D6A1E3072DA1}"/>
              </a:ext>
            </a:extLst>
          </p:cNvPr>
          <p:cNvCxnSpPr>
            <a:cxnSpLocks/>
          </p:cNvCxnSpPr>
          <p:nvPr/>
        </p:nvCxnSpPr>
        <p:spPr>
          <a:xfrm flipH="1" flipV="1">
            <a:off x="7559678" y="5321177"/>
            <a:ext cx="2545021" cy="6349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id="{1B63E815-AC75-075B-57DC-2A511E203543}"/>
              </a:ext>
            </a:extLst>
          </p:cNvPr>
          <p:cNvCxnSpPr>
            <a:cxnSpLocks/>
          </p:cNvCxnSpPr>
          <p:nvPr/>
        </p:nvCxnSpPr>
        <p:spPr>
          <a:xfrm flipH="1" flipV="1">
            <a:off x="6805914" y="5263460"/>
            <a:ext cx="2497714" cy="8017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C6D7A3AF-4939-58B2-56D3-6B2B3B6666DC}"/>
              </a:ext>
            </a:extLst>
          </p:cNvPr>
          <p:cNvCxnSpPr>
            <a:cxnSpLocks/>
          </p:cNvCxnSpPr>
          <p:nvPr/>
        </p:nvCxnSpPr>
        <p:spPr>
          <a:xfrm flipH="1" flipV="1">
            <a:off x="6052150" y="5205743"/>
            <a:ext cx="1053121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id="{D97DD5B8-BCBA-FDC3-AF22-4B49D9AB8A8A}"/>
              </a:ext>
            </a:extLst>
          </p:cNvPr>
          <p:cNvCxnSpPr>
            <a:cxnSpLocks/>
          </p:cNvCxnSpPr>
          <p:nvPr/>
        </p:nvCxnSpPr>
        <p:spPr>
          <a:xfrm flipV="1">
            <a:off x="5597743" y="5321177"/>
            <a:ext cx="0" cy="6465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22AF08D7-289E-8FC8-360A-8D1D54D5C328}"/>
              </a:ext>
            </a:extLst>
          </p:cNvPr>
          <p:cNvCxnSpPr>
            <a:cxnSpLocks/>
          </p:cNvCxnSpPr>
          <p:nvPr/>
        </p:nvCxnSpPr>
        <p:spPr>
          <a:xfrm flipV="1">
            <a:off x="4380004" y="5263460"/>
            <a:ext cx="410151" cy="7921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חץ ישר 25">
            <a:extLst>
              <a:ext uri="{FF2B5EF4-FFF2-40B4-BE49-F238E27FC236}">
                <a16:creationId xmlns:a16="http://schemas.microsoft.com/office/drawing/2014/main" id="{00ED4095-677B-6112-75F6-FDB4BA6B5BCB}"/>
              </a:ext>
            </a:extLst>
          </p:cNvPr>
          <p:cNvCxnSpPr>
            <a:cxnSpLocks/>
          </p:cNvCxnSpPr>
          <p:nvPr/>
        </p:nvCxnSpPr>
        <p:spPr>
          <a:xfrm flipV="1">
            <a:off x="2374669" y="5292941"/>
            <a:ext cx="1656361" cy="8241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>
            <a:extLst>
              <a:ext uri="{FF2B5EF4-FFF2-40B4-BE49-F238E27FC236}">
                <a16:creationId xmlns:a16="http://schemas.microsoft.com/office/drawing/2014/main" id="{65410E19-B836-F768-A81C-ABFAD6E07BAC}"/>
              </a:ext>
            </a:extLst>
          </p:cNvPr>
          <p:cNvCxnSpPr>
            <a:cxnSpLocks/>
          </p:cNvCxnSpPr>
          <p:nvPr/>
        </p:nvCxnSpPr>
        <p:spPr>
          <a:xfrm flipV="1">
            <a:off x="1112674" y="5106016"/>
            <a:ext cx="1251571" cy="8617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מחבר חץ ישר 1">
            <a:extLst>
              <a:ext uri="{FF2B5EF4-FFF2-40B4-BE49-F238E27FC236}">
                <a16:creationId xmlns:a16="http://schemas.microsoft.com/office/drawing/2014/main" id="{0887D806-BE40-191D-1EBD-C8221EE99E03}"/>
              </a:ext>
            </a:extLst>
          </p:cNvPr>
          <p:cNvCxnSpPr>
            <a:cxnSpLocks/>
          </p:cNvCxnSpPr>
          <p:nvPr/>
        </p:nvCxnSpPr>
        <p:spPr>
          <a:xfrm>
            <a:off x="10532962" y="1079871"/>
            <a:ext cx="0" cy="6536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311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3A7D3F6A-104B-4FF4-6FBF-2F312079D07B}"/>
              </a:ext>
            </a:extLst>
          </p:cNvPr>
          <p:cNvSpPr/>
          <p:nvPr/>
        </p:nvSpPr>
        <p:spPr>
          <a:xfrm>
            <a:off x="1254667" y="0"/>
            <a:ext cx="9682663" cy="83099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עבודות – יצירת מטלה</a:t>
            </a:r>
            <a:endParaRPr lang="he-IL" sz="48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ighlight>
                <a:srgbClr val="FFFF00"/>
              </a:highligh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70B063E6-0C2F-311E-2FB7-C81C643CE499}"/>
              </a:ext>
            </a:extLst>
          </p:cNvPr>
          <p:cNvSpPr txBox="1"/>
          <p:nvPr/>
        </p:nvSpPr>
        <p:spPr>
          <a:xfrm>
            <a:off x="2690590" y="1149137"/>
            <a:ext cx="43157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בצד שמאל של המסך קובעים:</a:t>
            </a:r>
            <a:endParaRPr lang="he-IL" sz="2400" dirty="0">
              <a:solidFill>
                <a:srgbClr val="FF0000"/>
              </a:solidFill>
            </a:endParaRPr>
          </a:p>
        </p:txBody>
      </p: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22AF08D7-289E-8FC8-360A-8D1D54D5C328}"/>
              </a:ext>
            </a:extLst>
          </p:cNvPr>
          <p:cNvCxnSpPr>
            <a:cxnSpLocks/>
          </p:cNvCxnSpPr>
          <p:nvPr/>
        </p:nvCxnSpPr>
        <p:spPr>
          <a:xfrm>
            <a:off x="6678592" y="2176332"/>
            <a:ext cx="934910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תמונה 4">
            <a:extLst>
              <a:ext uri="{FF2B5EF4-FFF2-40B4-BE49-F238E27FC236}">
                <a16:creationId xmlns:a16="http://schemas.microsoft.com/office/drawing/2014/main" id="{29A9BCD2-FB09-BFC0-78A6-01CC12F94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471" y="1379969"/>
            <a:ext cx="2800494" cy="5251720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BB31410-A379-097F-229B-AED9C630DC25}"/>
              </a:ext>
            </a:extLst>
          </p:cNvPr>
          <p:cNvSpPr txBox="1"/>
          <p:nvPr/>
        </p:nvSpPr>
        <p:spPr>
          <a:xfrm>
            <a:off x="2083446" y="1945500"/>
            <a:ext cx="43157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FF0000"/>
                </a:solidFill>
              </a:rPr>
              <a:t>למי המטלה מיועדת</a:t>
            </a:r>
          </a:p>
        </p:txBody>
      </p: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AB8FF3C2-A220-2639-1DDA-77CB7A056A25}"/>
              </a:ext>
            </a:extLst>
          </p:cNvPr>
          <p:cNvCxnSpPr>
            <a:cxnSpLocks/>
          </p:cNvCxnSpPr>
          <p:nvPr/>
        </p:nvCxnSpPr>
        <p:spPr>
          <a:xfrm>
            <a:off x="6755977" y="2956136"/>
            <a:ext cx="934910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AE0AFB39-DD58-5BD0-7F84-53F2CB475688}"/>
              </a:ext>
            </a:extLst>
          </p:cNvPr>
          <p:cNvSpPr txBox="1"/>
          <p:nvPr/>
        </p:nvSpPr>
        <p:spPr>
          <a:xfrm>
            <a:off x="2160831" y="2725304"/>
            <a:ext cx="43157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FF0000"/>
                </a:solidFill>
              </a:rPr>
              <a:t>תאריך ושעת יעד</a:t>
            </a:r>
          </a:p>
        </p:txBody>
      </p: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02AB1831-5F1A-8353-15FB-CBD344CD238B}"/>
              </a:ext>
            </a:extLst>
          </p:cNvPr>
          <p:cNvCxnSpPr>
            <a:cxnSpLocks/>
          </p:cNvCxnSpPr>
          <p:nvPr/>
        </p:nvCxnSpPr>
        <p:spPr>
          <a:xfrm>
            <a:off x="6719669" y="3659832"/>
            <a:ext cx="934910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48338A9E-1B1E-06E7-6AC3-23EE50E77279}"/>
              </a:ext>
            </a:extLst>
          </p:cNvPr>
          <p:cNvSpPr txBox="1"/>
          <p:nvPr/>
        </p:nvSpPr>
        <p:spPr>
          <a:xfrm>
            <a:off x="2124523" y="3429000"/>
            <a:ext cx="43157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FF0000"/>
                </a:solidFill>
              </a:rPr>
              <a:t>שיוך לנושא בכיתה</a:t>
            </a:r>
          </a:p>
        </p:txBody>
      </p: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77737D6D-FB34-DD0C-B86B-87532F308ECD}"/>
              </a:ext>
            </a:extLst>
          </p:cNvPr>
          <p:cNvCxnSpPr>
            <a:cxnSpLocks/>
          </p:cNvCxnSpPr>
          <p:nvPr/>
        </p:nvCxnSpPr>
        <p:spPr>
          <a:xfrm>
            <a:off x="6736577" y="4594359"/>
            <a:ext cx="934910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21955A3B-CE23-2E26-8D67-73F107431568}"/>
              </a:ext>
            </a:extLst>
          </p:cNvPr>
          <p:cNvSpPr txBox="1"/>
          <p:nvPr/>
        </p:nvSpPr>
        <p:spPr>
          <a:xfrm>
            <a:off x="2141431" y="4363527"/>
            <a:ext cx="43157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FF0000"/>
                </a:solidFill>
              </a:rPr>
              <a:t>קובעים את הציון/ </a:t>
            </a:r>
            <a:r>
              <a:rPr lang="he-IL" sz="2400" dirty="0" err="1">
                <a:solidFill>
                  <a:srgbClr val="FF0000"/>
                </a:solidFill>
              </a:rPr>
              <a:t>קריטרינים</a:t>
            </a:r>
            <a:r>
              <a:rPr lang="he-IL" sz="2400" dirty="0">
                <a:solidFill>
                  <a:srgbClr val="FF0000"/>
                </a:solidFill>
              </a:rPr>
              <a:t> להערכה</a:t>
            </a:r>
          </a:p>
        </p:txBody>
      </p:sp>
      <p:cxnSp>
        <p:nvCxnSpPr>
          <p:cNvPr id="25" name="מחבר חץ ישר 24">
            <a:extLst>
              <a:ext uri="{FF2B5EF4-FFF2-40B4-BE49-F238E27FC236}">
                <a16:creationId xmlns:a16="http://schemas.microsoft.com/office/drawing/2014/main" id="{96E40D0B-D959-9493-ADD9-AD4D9C9DF79E}"/>
              </a:ext>
            </a:extLst>
          </p:cNvPr>
          <p:cNvCxnSpPr>
            <a:cxnSpLocks/>
          </p:cNvCxnSpPr>
          <p:nvPr/>
        </p:nvCxnSpPr>
        <p:spPr>
          <a:xfrm>
            <a:off x="6719669" y="6260819"/>
            <a:ext cx="934910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B0AAB63E-C3A9-D76E-6D27-8181C45EC0A3}"/>
              </a:ext>
            </a:extLst>
          </p:cNvPr>
          <p:cNvSpPr txBox="1"/>
          <p:nvPr/>
        </p:nvSpPr>
        <p:spPr>
          <a:xfrm>
            <a:off x="2304645" y="6029986"/>
            <a:ext cx="43157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FF0000"/>
                </a:solidFill>
              </a:rPr>
              <a:t>איתור גניבה ספרותית</a:t>
            </a:r>
          </a:p>
        </p:txBody>
      </p:sp>
      <p:sp>
        <p:nvSpPr>
          <p:cNvPr id="29" name="פיצוץ: 8 נקודות 28">
            <a:extLst>
              <a:ext uri="{FF2B5EF4-FFF2-40B4-BE49-F238E27FC236}">
                <a16:creationId xmlns:a16="http://schemas.microsoft.com/office/drawing/2014/main" id="{150E1299-C017-68A0-1A43-5F89A62AE838}"/>
              </a:ext>
            </a:extLst>
          </p:cNvPr>
          <p:cNvSpPr/>
          <p:nvPr/>
        </p:nvSpPr>
        <p:spPr>
          <a:xfrm rot="20175825">
            <a:off x="2443035" y="5567541"/>
            <a:ext cx="1129100" cy="924890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חדש</a:t>
            </a:r>
          </a:p>
        </p:txBody>
      </p:sp>
    </p:spTree>
    <p:extLst>
      <p:ext uri="{BB962C8B-B14F-4D97-AF65-F5344CB8AC3E}">
        <p14:creationId xmlns:p14="http://schemas.microsoft.com/office/powerpoint/2010/main" val="169647968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4485</TotalTime>
  <Words>605</Words>
  <Application>Microsoft Office PowerPoint</Application>
  <PresentationFormat>מסך רחב</PresentationFormat>
  <Paragraphs>135</Paragraphs>
  <Slides>25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25</vt:i4>
      </vt:variant>
    </vt:vector>
  </HeadingPairs>
  <TitlesOfParts>
    <vt:vector size="26" baseType="lpstr"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רולא עוסמאן</dc:creator>
  <cp:lastModifiedBy>972509223344</cp:lastModifiedBy>
  <cp:revision>48</cp:revision>
  <dcterms:created xsi:type="dcterms:W3CDTF">2023-10-14T13:48:09Z</dcterms:created>
  <dcterms:modified xsi:type="dcterms:W3CDTF">2023-10-19T13:09:55Z</dcterms:modified>
</cp:coreProperties>
</file>