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1"/>
  </p:notesMasterIdLst>
  <p:sldIdLst>
    <p:sldId id="257" r:id="rId2"/>
    <p:sldId id="269" r:id="rId3"/>
    <p:sldId id="258" r:id="rId4"/>
    <p:sldId id="275" r:id="rId5"/>
    <p:sldId id="262" r:id="rId6"/>
    <p:sldId id="261" r:id="rId7"/>
    <p:sldId id="263" r:id="rId8"/>
    <p:sldId id="260" r:id="rId9"/>
    <p:sldId id="266" r:id="rId10"/>
    <p:sldId id="264" r:id="rId11"/>
    <p:sldId id="265" r:id="rId12"/>
    <p:sldId id="268" r:id="rId13"/>
    <p:sldId id="270" r:id="rId14"/>
    <p:sldId id="259" r:id="rId15"/>
    <p:sldId id="267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F0"/>
    <a:srgbClr val="ED7D31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9984" autoAdjust="0"/>
    <p:restoredTop sz="94353" autoAdjust="0"/>
  </p:normalViewPr>
  <p:slideViewPr>
    <p:cSldViewPr snapToGrid="0">
      <p:cViewPr varScale="1">
        <p:scale>
          <a:sx n="73" d="100"/>
          <a:sy n="73" d="100"/>
        </p:scale>
        <p:origin x="41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964E8A9-A157-493A-AB38-89917B570DA1}" type="datetimeFigureOut">
              <a:rPr lang="he-IL" smtClean="0"/>
              <a:t>כ"ט/ניסן/תשפ"א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09A66516-B438-4DAF-87FA-FC73D905C5B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01771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66516-B438-4DAF-87FA-FC73D905C5BC}" type="slidenum">
              <a:rPr lang="he-IL" smtClean="0"/>
              <a:t>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312353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66516-B438-4DAF-87FA-FC73D905C5BC}" type="slidenum">
              <a:rPr lang="he-IL" smtClean="0"/>
              <a:t>12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496555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30CC7DCA-728C-40DF-931F-921D810C02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785EEB30-7D6D-4A6C-B38A-77628DD17B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4CF78E79-1A01-4E75-ADD4-3F06A087B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65491-0C9E-4095-B7D8-2168AB15DE26}" type="datetimeFigureOut">
              <a:rPr lang="he-IL" smtClean="0"/>
              <a:t>כ"ט/ניסן/תשפ"א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C057C98C-570B-468E-979E-E6A621F91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CC32DF80-661F-4871-8B4E-A1F298310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0603E-D4D3-4691-BF6A-A46AA2A3EE9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59636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EECF064-1A38-4E02-BD4D-F52070E4F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5288A95A-A149-4CB9-9B0F-425E92CF15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22806E4C-397E-45AD-ADC0-D91094339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65491-0C9E-4095-B7D8-2168AB15DE26}" type="datetimeFigureOut">
              <a:rPr lang="he-IL" smtClean="0"/>
              <a:t>כ"ט/ניסן/תשפ"א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261F8BD8-58F2-432C-8D5B-F0198B2DE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A5226CB8-83C5-4524-AC85-E43CFEAFD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0603E-D4D3-4691-BF6A-A46AA2A3EE9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68478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>
            <a:extLst>
              <a:ext uri="{FF2B5EF4-FFF2-40B4-BE49-F238E27FC236}">
                <a16:creationId xmlns:a16="http://schemas.microsoft.com/office/drawing/2014/main" id="{71F9D1E5-A5A7-42DA-89C1-00BFB66A05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6C135772-D7B1-41D0-956B-7E4D279D23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29AAF36E-BB5E-4586-A194-7C57EFF93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65491-0C9E-4095-B7D8-2168AB15DE26}" type="datetimeFigureOut">
              <a:rPr lang="he-IL" smtClean="0"/>
              <a:t>כ"ט/ניסן/תשפ"א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001F8728-8505-40A9-9649-9389612C1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C92CD453-1111-4D90-AF36-F3F0524E7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0603E-D4D3-4691-BF6A-A46AA2A3EE9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65343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A9C6286-03B5-4EE6-9264-A3888E7A9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C43B7539-8085-4D7F-8DBD-57BBC053A5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438ED03F-65F2-448A-8771-B4FAAA5279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65491-0C9E-4095-B7D8-2168AB15DE26}" type="datetimeFigureOut">
              <a:rPr lang="he-IL" smtClean="0"/>
              <a:t>כ"ט/ניסן/תשפ"א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86E0D766-0602-4009-973D-C72CB5FAF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783AE601-5865-46D8-9713-065D3C534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0603E-D4D3-4691-BF6A-A46AA2A3EE9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75510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90ACAFC-1D47-4396-86B8-56FEA0E78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015B665A-69EA-42D0-8A06-D8D347C4CD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D9623BA5-1B37-467E-B5FE-E0CAD744A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65491-0C9E-4095-B7D8-2168AB15DE26}" type="datetimeFigureOut">
              <a:rPr lang="he-IL" smtClean="0"/>
              <a:t>כ"ט/ניסן/תשפ"א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86119697-5388-4FB9-A82D-31F3420228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B1FC5021-08AE-42E3-BE36-30DB9406D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0603E-D4D3-4691-BF6A-A46AA2A3EE9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00245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5518FEB-D7BE-4CDE-B24A-5E668D016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C896B96A-A921-410C-9706-C3A663830E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DD4E36C2-A1A0-442B-BD7C-73A0848DA2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11F681F2-146C-489E-BD12-CD698389C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65491-0C9E-4095-B7D8-2168AB15DE26}" type="datetimeFigureOut">
              <a:rPr lang="he-IL" smtClean="0"/>
              <a:t>כ"ט/ניסן/תשפ"א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52406F1B-B56F-4F55-ACB9-931CC1368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154289D3-33C1-4BDE-A00D-14A25B86B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0603E-D4D3-4691-BF6A-A46AA2A3EE9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53729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00B6207-1738-4DF2-8F38-7D712982C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3D5A34B4-2BDC-4276-8E24-24B4BCEA77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21D77DEA-5E3B-4ACF-9AC3-5B6575839D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0AF0999A-D05F-4364-B7E2-102E55F286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A3AFC6FA-3AF1-4A2E-BB5C-D694DA665A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>
            <a:extLst>
              <a:ext uri="{FF2B5EF4-FFF2-40B4-BE49-F238E27FC236}">
                <a16:creationId xmlns:a16="http://schemas.microsoft.com/office/drawing/2014/main" id="{CAF63B8D-00C1-4DCE-96E7-75412581E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65491-0C9E-4095-B7D8-2168AB15DE26}" type="datetimeFigureOut">
              <a:rPr lang="he-IL" smtClean="0"/>
              <a:t>כ"ט/ניסן/תשפ"א</a:t>
            </a:fld>
            <a:endParaRPr lang="he-IL"/>
          </a:p>
        </p:txBody>
      </p:sp>
      <p:sp>
        <p:nvSpPr>
          <p:cNvPr id="8" name="מציין מיקום של כותרת תחתונה 7">
            <a:extLst>
              <a:ext uri="{FF2B5EF4-FFF2-40B4-BE49-F238E27FC236}">
                <a16:creationId xmlns:a16="http://schemas.microsoft.com/office/drawing/2014/main" id="{CE66D67F-AB00-4B7B-AC0E-F7F4AD6CC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B1EB1FFD-FC41-4E3C-903F-B657BF148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0603E-D4D3-4691-BF6A-A46AA2A3EE9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90469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1332256B-3A69-42B7-B613-0365C48CD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38C39924-FA56-484C-8DE5-FB89FDB2E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65491-0C9E-4095-B7D8-2168AB15DE26}" type="datetimeFigureOut">
              <a:rPr lang="he-IL" smtClean="0"/>
              <a:t>כ"ט/ניסן/תשפ"א</a:t>
            </a:fld>
            <a:endParaRPr lang="he-IL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FB1D3F0C-B734-4905-B200-CA08B4AF9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2EB18BB9-35CA-40A9-A6F4-874977581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0603E-D4D3-4691-BF6A-A46AA2A3EE9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4962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98356588-F038-44E7-BB32-50DD075D5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65491-0C9E-4095-B7D8-2168AB15DE26}" type="datetimeFigureOut">
              <a:rPr lang="he-IL" smtClean="0"/>
              <a:t>כ"ט/ניסן/תשפ"א</a:t>
            </a:fld>
            <a:endParaRPr lang="he-IL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18BC041D-CE9A-43FB-8DBC-21315C6B0A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CBC0F6A1-DA43-475D-8D85-D06D3815F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0603E-D4D3-4691-BF6A-A46AA2A3EE9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77832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6AC0D463-B47E-4FBC-A882-9C674E456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C0C65D37-D85E-488F-80B4-A12FC6692A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7F23BBAC-809A-43AA-964D-43E2FC93CA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92EDB39D-7B60-478D-AFAA-DAD6295F47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65491-0C9E-4095-B7D8-2168AB15DE26}" type="datetimeFigureOut">
              <a:rPr lang="he-IL" smtClean="0"/>
              <a:t>כ"ט/ניסן/תשפ"א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64B1D58D-CBE4-4188-BFBF-2D1B3120D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7E01B742-409D-4FD5-ADA2-F960B39F3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0603E-D4D3-4691-BF6A-A46AA2A3EE9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37842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9C6D960-B852-4B65-B092-FE11126FB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>
            <a:extLst>
              <a:ext uri="{FF2B5EF4-FFF2-40B4-BE49-F238E27FC236}">
                <a16:creationId xmlns:a16="http://schemas.microsoft.com/office/drawing/2014/main" id="{80BA2940-99C5-42F3-B4DB-978DFDFF9A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C4E909E8-DD0D-4CF1-8CF3-6532C238BF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D3EDFFC6-9D20-456F-858A-9929A00B0D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65491-0C9E-4095-B7D8-2168AB15DE26}" type="datetimeFigureOut">
              <a:rPr lang="he-IL" smtClean="0"/>
              <a:t>כ"ט/ניסן/תשפ"א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C9C218EC-D561-4CCF-A3C4-9C5B681FC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8D16D9A8-A3E1-4C68-8CE3-BAAFD3BB5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0603E-D4D3-4691-BF6A-A46AA2A3EE9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95683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019C2A53-6060-44FF-B338-23BFBB923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937F30D7-5C99-4183-8959-474BD91FF9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C49D3DB3-DE97-407B-9ACA-08B624CAC5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565491-0C9E-4095-B7D8-2168AB15DE26}" type="datetimeFigureOut">
              <a:rPr lang="he-IL" smtClean="0"/>
              <a:t>כ"ט/ניסן/תשפ"א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2A6AA6E1-FF79-4987-A415-96CA225B2F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3E3661EC-C04F-4BDC-953E-764C70C9AF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0603E-D4D3-4691-BF6A-A46AA2A3EE9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04836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: פינות מעוגלות 3">
            <a:extLst>
              <a:ext uri="{FF2B5EF4-FFF2-40B4-BE49-F238E27FC236}">
                <a16:creationId xmlns:a16="http://schemas.microsoft.com/office/drawing/2014/main" id="{D1E86427-601C-41A0-838A-5051A27F0946}"/>
              </a:ext>
            </a:extLst>
          </p:cNvPr>
          <p:cNvSpPr/>
          <p:nvPr/>
        </p:nvSpPr>
        <p:spPr>
          <a:xfrm>
            <a:off x="6727935" y="4076262"/>
            <a:ext cx="5118100" cy="2481262"/>
          </a:xfrm>
          <a:prstGeom prst="roundRect">
            <a:avLst/>
          </a:prstGeom>
          <a:solidFill>
            <a:srgbClr val="3366FF">
              <a:alpha val="80000"/>
            </a:srgbClr>
          </a:solidFill>
          <a:ln>
            <a:solidFill>
              <a:srgbClr val="00B0F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23900" b="1" dirty="0">
                <a:solidFill>
                  <a:schemeClr val="accent4"/>
                </a:solidFill>
                <a:sym typeface="Wingdings" panose="05000000000000000000" pitchFamily="2" charset="2"/>
              </a:rPr>
              <a:t></a:t>
            </a:r>
            <a:endParaRPr lang="he-IL" sz="41300" b="1" dirty="0">
              <a:solidFill>
                <a:schemeClr val="accent4"/>
              </a:solidFill>
            </a:endParaRPr>
          </a:p>
        </p:txBody>
      </p:sp>
      <p:sp>
        <p:nvSpPr>
          <p:cNvPr id="6" name="מלבן: פינות מעוגלות 5">
            <a:extLst>
              <a:ext uri="{FF2B5EF4-FFF2-40B4-BE49-F238E27FC236}">
                <a16:creationId xmlns:a16="http://schemas.microsoft.com/office/drawing/2014/main" id="{82CB1674-E8DC-470E-B12B-5102E7C6C0EE}"/>
              </a:ext>
            </a:extLst>
          </p:cNvPr>
          <p:cNvSpPr/>
          <p:nvPr/>
        </p:nvSpPr>
        <p:spPr>
          <a:xfrm>
            <a:off x="431800" y="4064000"/>
            <a:ext cx="5118100" cy="2387600"/>
          </a:xfrm>
          <a:prstGeom prst="roundRect">
            <a:avLst/>
          </a:prstGeom>
          <a:solidFill>
            <a:srgbClr val="3366FF">
              <a:alpha val="80000"/>
            </a:srgbClr>
          </a:solidFill>
          <a:ln>
            <a:solidFill>
              <a:srgbClr val="00B0F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9900" b="1" dirty="0">
                <a:solidFill>
                  <a:schemeClr val="accent1">
                    <a:lumMod val="20000"/>
                    <a:lumOff val="80000"/>
                  </a:schemeClr>
                </a:solidFill>
                <a:sym typeface="Wingdings" panose="05000000000000000000" pitchFamily="2" charset="2"/>
              </a:rPr>
              <a:t></a:t>
            </a:r>
            <a:endParaRPr lang="he-IL" sz="413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7A11D3AB-9165-4D11-9EF0-B3FC0643E628}"/>
              </a:ext>
            </a:extLst>
          </p:cNvPr>
          <p:cNvSpPr/>
          <p:nvPr/>
        </p:nvSpPr>
        <p:spPr>
          <a:xfrm>
            <a:off x="2275949" y="0"/>
            <a:ext cx="833593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80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פייק</a:t>
            </a:r>
            <a:r>
              <a:rPr lang="he-IL" sz="8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או </a:t>
            </a:r>
            <a:r>
              <a:rPr lang="he-IL" sz="8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ניוז - ישראל</a:t>
            </a:r>
            <a:endParaRPr lang="he-IL" sz="80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10" name="תמונה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297" y="0"/>
            <a:ext cx="1311204" cy="439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698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לבן: פינות מעוגלות 5">
            <a:extLst>
              <a:ext uri="{FF2B5EF4-FFF2-40B4-BE49-F238E27FC236}">
                <a16:creationId xmlns:a16="http://schemas.microsoft.com/office/drawing/2014/main" id="{FCB57E31-60CD-4728-8B79-EE7A702CFC9E}"/>
              </a:ext>
            </a:extLst>
          </p:cNvPr>
          <p:cNvSpPr/>
          <p:nvPr/>
        </p:nvSpPr>
        <p:spPr>
          <a:xfrm>
            <a:off x="2222500" y="1296988"/>
            <a:ext cx="7747000" cy="4610100"/>
          </a:xfrm>
          <a:prstGeom prst="roundRect">
            <a:avLst/>
          </a:prstGeom>
          <a:solidFill>
            <a:srgbClr val="3366FF">
              <a:alpha val="80000"/>
            </a:srgb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41300" b="1" dirty="0">
                <a:solidFill>
                  <a:schemeClr val="accent1">
                    <a:lumMod val="20000"/>
                    <a:lumOff val="80000"/>
                  </a:schemeClr>
                </a:solidFill>
                <a:sym typeface="Wingdings" panose="05000000000000000000" pitchFamily="2" charset="2"/>
              </a:rPr>
              <a:t></a:t>
            </a:r>
            <a:endParaRPr lang="he-IL" sz="413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מלבן: פינות מעוגלות 3">
            <a:extLst>
              <a:ext uri="{FF2B5EF4-FFF2-40B4-BE49-F238E27FC236}">
                <a16:creationId xmlns:a16="http://schemas.microsoft.com/office/drawing/2014/main" id="{D1E86427-601C-41A0-838A-5051A27F0946}"/>
              </a:ext>
            </a:extLst>
          </p:cNvPr>
          <p:cNvSpPr/>
          <p:nvPr/>
        </p:nvSpPr>
        <p:spPr>
          <a:xfrm>
            <a:off x="2222500" y="1296988"/>
            <a:ext cx="7747000" cy="4610100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4000" dirty="0" smtClean="0"/>
              <a:t>נתב"ג הוא שדה התעופה המאובטח ביותר בעולם, יחד עם זאת אין רואים כלבים המשמשים לצורך אבטחה </a:t>
            </a:r>
            <a:endParaRPr lang="he-IL" sz="8800" dirty="0">
              <a:solidFill>
                <a:schemeClr val="tx1"/>
              </a:solidFill>
            </a:endParaRPr>
          </a:p>
        </p:txBody>
      </p:sp>
      <p:pic>
        <p:nvPicPr>
          <p:cNvPr id="7" name="תמונה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297" y="0"/>
            <a:ext cx="1311204" cy="439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190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לבן: פינות מעוגלות 5">
            <a:extLst>
              <a:ext uri="{FF2B5EF4-FFF2-40B4-BE49-F238E27FC236}">
                <a16:creationId xmlns:a16="http://schemas.microsoft.com/office/drawing/2014/main" id="{FCB57E31-60CD-4728-8B79-EE7A702CFC9E}"/>
              </a:ext>
            </a:extLst>
          </p:cNvPr>
          <p:cNvSpPr/>
          <p:nvPr/>
        </p:nvSpPr>
        <p:spPr>
          <a:xfrm>
            <a:off x="2222500" y="1296988"/>
            <a:ext cx="7747000" cy="4610100"/>
          </a:xfrm>
          <a:prstGeom prst="roundRect">
            <a:avLst/>
          </a:prstGeom>
          <a:solidFill>
            <a:srgbClr val="3366FF">
              <a:alpha val="80000"/>
            </a:srgb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41300" b="1" dirty="0">
                <a:solidFill>
                  <a:schemeClr val="accent1">
                    <a:lumMod val="20000"/>
                    <a:lumOff val="80000"/>
                  </a:schemeClr>
                </a:solidFill>
                <a:sym typeface="Wingdings" panose="05000000000000000000" pitchFamily="2" charset="2"/>
              </a:rPr>
              <a:t></a:t>
            </a:r>
            <a:endParaRPr lang="he-IL" sz="413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מלבן: פינות מעוגלות 3">
            <a:extLst>
              <a:ext uri="{FF2B5EF4-FFF2-40B4-BE49-F238E27FC236}">
                <a16:creationId xmlns:a16="http://schemas.microsoft.com/office/drawing/2014/main" id="{D1E86427-601C-41A0-838A-5051A27F0946}"/>
              </a:ext>
            </a:extLst>
          </p:cNvPr>
          <p:cNvSpPr/>
          <p:nvPr/>
        </p:nvSpPr>
        <p:spPr>
          <a:xfrm>
            <a:off x="2222500" y="1296988"/>
            <a:ext cx="7747000" cy="4610100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3600" dirty="0" smtClean="0"/>
              <a:t>ישראל היא המדינה היחידה בה מספר העצים כל הזמן הולך ועולה...</a:t>
            </a:r>
            <a:endParaRPr lang="he-IL" sz="7200" dirty="0">
              <a:solidFill>
                <a:schemeClr val="tx1"/>
              </a:solidFill>
            </a:endParaRPr>
          </a:p>
        </p:txBody>
      </p:sp>
      <p:pic>
        <p:nvPicPr>
          <p:cNvPr id="7" name="תמונה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297" y="0"/>
            <a:ext cx="1311204" cy="439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997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לבן: פינות מעוגלות 5">
            <a:extLst>
              <a:ext uri="{FF2B5EF4-FFF2-40B4-BE49-F238E27FC236}">
                <a16:creationId xmlns:a16="http://schemas.microsoft.com/office/drawing/2014/main" id="{56F70997-632D-43CA-884B-5FC8B539D102}"/>
              </a:ext>
            </a:extLst>
          </p:cNvPr>
          <p:cNvSpPr/>
          <p:nvPr/>
        </p:nvSpPr>
        <p:spPr>
          <a:xfrm>
            <a:off x="2222500" y="1250951"/>
            <a:ext cx="7747000" cy="4610100"/>
          </a:xfrm>
          <a:prstGeom prst="roundRect">
            <a:avLst/>
          </a:prstGeom>
          <a:solidFill>
            <a:srgbClr val="3366FF">
              <a:alpha val="80000"/>
            </a:srgb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41300" b="1" dirty="0">
                <a:solidFill>
                  <a:schemeClr val="accent4"/>
                </a:solidFill>
                <a:sym typeface="Wingdings" panose="05000000000000000000" pitchFamily="2" charset="2"/>
              </a:rPr>
              <a:t></a:t>
            </a:r>
            <a:endParaRPr lang="he-IL" sz="41300" b="1" dirty="0">
              <a:solidFill>
                <a:schemeClr val="accent4"/>
              </a:solidFill>
            </a:endParaRPr>
          </a:p>
        </p:txBody>
      </p:sp>
      <p:sp>
        <p:nvSpPr>
          <p:cNvPr id="4" name="מלבן: פינות מעוגלות 3">
            <a:extLst>
              <a:ext uri="{FF2B5EF4-FFF2-40B4-BE49-F238E27FC236}">
                <a16:creationId xmlns:a16="http://schemas.microsoft.com/office/drawing/2014/main" id="{D1E86427-601C-41A0-838A-5051A27F0946}"/>
              </a:ext>
            </a:extLst>
          </p:cNvPr>
          <p:cNvSpPr/>
          <p:nvPr/>
        </p:nvSpPr>
        <p:spPr>
          <a:xfrm>
            <a:off x="2222500" y="1250951"/>
            <a:ext cx="7747000" cy="4610100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4000" dirty="0" smtClean="0">
                <a:solidFill>
                  <a:schemeClr val="tx1"/>
                </a:solidFill>
              </a:rPr>
              <a:t>ראש הממשלה הראשון היה חיים ויצמן</a:t>
            </a:r>
            <a:endParaRPr lang="he-IL" sz="4000" dirty="0"/>
          </a:p>
        </p:txBody>
      </p:sp>
      <p:pic>
        <p:nvPicPr>
          <p:cNvPr id="7" name="תמונה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297" y="0"/>
            <a:ext cx="1311204" cy="439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572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לבן: פינות מעוגלות 5">
            <a:extLst>
              <a:ext uri="{FF2B5EF4-FFF2-40B4-BE49-F238E27FC236}">
                <a16:creationId xmlns:a16="http://schemas.microsoft.com/office/drawing/2014/main" id="{FCB57E31-60CD-4728-8B79-EE7A702CFC9E}"/>
              </a:ext>
            </a:extLst>
          </p:cNvPr>
          <p:cNvSpPr/>
          <p:nvPr/>
        </p:nvSpPr>
        <p:spPr>
          <a:xfrm>
            <a:off x="2222500" y="1296988"/>
            <a:ext cx="7747000" cy="4610100"/>
          </a:xfrm>
          <a:prstGeom prst="roundRect">
            <a:avLst/>
          </a:prstGeom>
          <a:solidFill>
            <a:srgbClr val="3366FF">
              <a:alpha val="80000"/>
            </a:srgb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41300" b="1" dirty="0">
                <a:solidFill>
                  <a:schemeClr val="accent1">
                    <a:lumMod val="20000"/>
                    <a:lumOff val="80000"/>
                  </a:schemeClr>
                </a:solidFill>
                <a:sym typeface="Wingdings" panose="05000000000000000000" pitchFamily="2" charset="2"/>
              </a:rPr>
              <a:t></a:t>
            </a:r>
            <a:endParaRPr lang="he-IL" sz="413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מלבן: פינות מעוגלות 3">
            <a:extLst>
              <a:ext uri="{FF2B5EF4-FFF2-40B4-BE49-F238E27FC236}">
                <a16:creationId xmlns:a16="http://schemas.microsoft.com/office/drawing/2014/main" id="{D1E86427-601C-41A0-838A-5051A27F0946}"/>
              </a:ext>
            </a:extLst>
          </p:cNvPr>
          <p:cNvSpPr/>
          <p:nvPr/>
        </p:nvSpPr>
        <p:spPr>
          <a:xfrm>
            <a:off x="2222500" y="1296988"/>
            <a:ext cx="7747000" cy="4610100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3200" dirty="0" smtClean="0">
                <a:solidFill>
                  <a:schemeClr val="tx1"/>
                </a:solidFill>
              </a:rPr>
              <a:t>מידי שנה, ביום העצמאות, מודלקות 12 משואות כנגד – שניים עשר שבטי ישראל</a:t>
            </a:r>
            <a:endParaRPr lang="he-IL" sz="3200" dirty="0"/>
          </a:p>
        </p:txBody>
      </p:sp>
      <p:pic>
        <p:nvPicPr>
          <p:cNvPr id="7" name="תמונה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297" y="0"/>
            <a:ext cx="1311204" cy="439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885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לבן: פינות מעוגלות 5">
            <a:extLst>
              <a:ext uri="{FF2B5EF4-FFF2-40B4-BE49-F238E27FC236}">
                <a16:creationId xmlns:a16="http://schemas.microsoft.com/office/drawing/2014/main" id="{56F70997-632D-43CA-884B-5FC8B539D102}"/>
              </a:ext>
            </a:extLst>
          </p:cNvPr>
          <p:cNvSpPr/>
          <p:nvPr/>
        </p:nvSpPr>
        <p:spPr>
          <a:xfrm>
            <a:off x="2222500" y="1250951"/>
            <a:ext cx="7747000" cy="4610100"/>
          </a:xfrm>
          <a:prstGeom prst="roundRect">
            <a:avLst/>
          </a:prstGeom>
          <a:solidFill>
            <a:srgbClr val="3366FF">
              <a:alpha val="80000"/>
            </a:srgb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41300" b="1" dirty="0">
                <a:solidFill>
                  <a:schemeClr val="accent4"/>
                </a:solidFill>
                <a:sym typeface="Wingdings" panose="05000000000000000000" pitchFamily="2" charset="2"/>
              </a:rPr>
              <a:t></a:t>
            </a:r>
            <a:endParaRPr lang="he-IL" sz="41300" b="1" dirty="0">
              <a:solidFill>
                <a:schemeClr val="accent4"/>
              </a:solidFill>
            </a:endParaRPr>
          </a:p>
        </p:txBody>
      </p:sp>
      <p:sp>
        <p:nvSpPr>
          <p:cNvPr id="4" name="מלבן: פינות מעוגלות 3">
            <a:extLst>
              <a:ext uri="{FF2B5EF4-FFF2-40B4-BE49-F238E27FC236}">
                <a16:creationId xmlns:a16="http://schemas.microsoft.com/office/drawing/2014/main" id="{D1E86427-601C-41A0-838A-5051A27F0946}"/>
              </a:ext>
            </a:extLst>
          </p:cNvPr>
          <p:cNvSpPr/>
          <p:nvPr/>
        </p:nvSpPr>
        <p:spPr>
          <a:xfrm>
            <a:off x="2222500" y="1242220"/>
            <a:ext cx="7747000" cy="4610100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3600" dirty="0" smtClean="0"/>
              <a:t>ההכרזה בעצרת האו"ם על אישור תכנית החלוקה של מדינת ישראל </a:t>
            </a:r>
            <a:r>
              <a:rPr lang="he-IL" sz="3600" dirty="0" err="1" smtClean="0"/>
              <a:t>היתה</a:t>
            </a:r>
            <a:r>
              <a:rPr lang="he-IL" sz="3600" dirty="0" smtClean="0"/>
              <a:t> ב </a:t>
            </a:r>
          </a:p>
          <a:p>
            <a:pPr algn="ctr"/>
            <a:r>
              <a:rPr lang="he-IL" sz="3600" dirty="0" smtClean="0"/>
              <a:t>ה' באייר תש"ח</a:t>
            </a:r>
            <a:endParaRPr lang="he-IL" sz="7200" dirty="0">
              <a:solidFill>
                <a:schemeClr val="tx1"/>
              </a:solidFill>
            </a:endParaRPr>
          </a:p>
        </p:txBody>
      </p:sp>
      <p:pic>
        <p:nvPicPr>
          <p:cNvPr id="7" name="תמונה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297" y="0"/>
            <a:ext cx="1311204" cy="439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254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לבן: פינות מעוגלות 5">
            <a:extLst>
              <a:ext uri="{FF2B5EF4-FFF2-40B4-BE49-F238E27FC236}">
                <a16:creationId xmlns:a16="http://schemas.microsoft.com/office/drawing/2014/main" id="{FCB57E31-60CD-4728-8B79-EE7A702CFC9E}"/>
              </a:ext>
            </a:extLst>
          </p:cNvPr>
          <p:cNvSpPr/>
          <p:nvPr/>
        </p:nvSpPr>
        <p:spPr>
          <a:xfrm>
            <a:off x="2222500" y="1296988"/>
            <a:ext cx="7747000" cy="4610100"/>
          </a:xfrm>
          <a:prstGeom prst="roundRect">
            <a:avLst/>
          </a:prstGeom>
          <a:solidFill>
            <a:srgbClr val="3366FF">
              <a:alpha val="80000"/>
            </a:srgb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41300" b="1" dirty="0">
                <a:solidFill>
                  <a:schemeClr val="accent1">
                    <a:lumMod val="20000"/>
                    <a:lumOff val="80000"/>
                  </a:schemeClr>
                </a:solidFill>
                <a:sym typeface="Wingdings" panose="05000000000000000000" pitchFamily="2" charset="2"/>
              </a:rPr>
              <a:t></a:t>
            </a:r>
            <a:endParaRPr lang="he-IL" sz="413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מלבן: פינות מעוגלות 3">
            <a:extLst>
              <a:ext uri="{FF2B5EF4-FFF2-40B4-BE49-F238E27FC236}">
                <a16:creationId xmlns:a16="http://schemas.microsoft.com/office/drawing/2014/main" id="{D1E86427-601C-41A0-838A-5051A27F0946}"/>
              </a:ext>
            </a:extLst>
          </p:cNvPr>
          <p:cNvSpPr/>
          <p:nvPr/>
        </p:nvSpPr>
        <p:spPr>
          <a:xfrm>
            <a:off x="2222500" y="1296988"/>
            <a:ext cx="7747000" cy="4610100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3200" dirty="0">
                <a:solidFill>
                  <a:schemeClr val="tx1"/>
                </a:solidFill>
              </a:rPr>
              <a:t>בישראל יש 137 חופי רחצה מוכרזים</a:t>
            </a:r>
            <a:endParaRPr lang="he-IL" sz="3200" dirty="0"/>
          </a:p>
        </p:txBody>
      </p:sp>
      <p:pic>
        <p:nvPicPr>
          <p:cNvPr id="7" name="תמונה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297" y="0"/>
            <a:ext cx="1311204" cy="439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338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לבן: פינות מעוגלות 5">
            <a:extLst>
              <a:ext uri="{FF2B5EF4-FFF2-40B4-BE49-F238E27FC236}">
                <a16:creationId xmlns:a16="http://schemas.microsoft.com/office/drawing/2014/main" id="{FCB57E31-60CD-4728-8B79-EE7A702CFC9E}"/>
              </a:ext>
            </a:extLst>
          </p:cNvPr>
          <p:cNvSpPr/>
          <p:nvPr/>
        </p:nvSpPr>
        <p:spPr>
          <a:xfrm>
            <a:off x="2222500" y="1296988"/>
            <a:ext cx="7747000" cy="4610100"/>
          </a:xfrm>
          <a:prstGeom prst="roundRect">
            <a:avLst/>
          </a:prstGeom>
          <a:solidFill>
            <a:srgbClr val="3366FF">
              <a:alpha val="80000"/>
            </a:srgb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41300" b="1" dirty="0">
                <a:solidFill>
                  <a:schemeClr val="accent1">
                    <a:lumMod val="20000"/>
                    <a:lumOff val="80000"/>
                  </a:schemeClr>
                </a:solidFill>
                <a:sym typeface="Wingdings" panose="05000000000000000000" pitchFamily="2" charset="2"/>
              </a:rPr>
              <a:t></a:t>
            </a:r>
            <a:endParaRPr lang="he-IL" sz="413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מלבן: פינות מעוגלות 3">
            <a:extLst>
              <a:ext uri="{FF2B5EF4-FFF2-40B4-BE49-F238E27FC236}">
                <a16:creationId xmlns:a16="http://schemas.microsoft.com/office/drawing/2014/main" id="{D1E86427-601C-41A0-838A-5051A27F0946}"/>
              </a:ext>
            </a:extLst>
          </p:cNvPr>
          <p:cNvSpPr/>
          <p:nvPr/>
        </p:nvSpPr>
        <p:spPr>
          <a:xfrm>
            <a:off x="2222500" y="1296988"/>
            <a:ext cx="7747000" cy="4610100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3200" dirty="0" smtClean="0">
                <a:solidFill>
                  <a:schemeClr val="tx1"/>
                </a:solidFill>
              </a:rPr>
              <a:t>מדבר יהודה מוכר כמדבר הקטן ביותר בעולם</a:t>
            </a:r>
            <a:endParaRPr lang="he-IL" sz="3200" dirty="0"/>
          </a:p>
        </p:txBody>
      </p:sp>
      <p:pic>
        <p:nvPicPr>
          <p:cNvPr id="7" name="תמונה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297" y="0"/>
            <a:ext cx="1311204" cy="439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486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לבן: פינות מעוגלות 5">
            <a:extLst>
              <a:ext uri="{FF2B5EF4-FFF2-40B4-BE49-F238E27FC236}">
                <a16:creationId xmlns:a16="http://schemas.microsoft.com/office/drawing/2014/main" id="{56F70997-632D-43CA-884B-5FC8B539D102}"/>
              </a:ext>
            </a:extLst>
          </p:cNvPr>
          <p:cNvSpPr/>
          <p:nvPr/>
        </p:nvSpPr>
        <p:spPr>
          <a:xfrm>
            <a:off x="2222500" y="1250951"/>
            <a:ext cx="7747000" cy="4610100"/>
          </a:xfrm>
          <a:prstGeom prst="roundRect">
            <a:avLst/>
          </a:prstGeom>
          <a:solidFill>
            <a:srgbClr val="3366FF">
              <a:alpha val="80000"/>
            </a:srgb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41300" b="1" dirty="0">
                <a:solidFill>
                  <a:schemeClr val="accent4"/>
                </a:solidFill>
                <a:sym typeface="Wingdings" panose="05000000000000000000" pitchFamily="2" charset="2"/>
              </a:rPr>
              <a:t></a:t>
            </a:r>
            <a:endParaRPr lang="he-IL" sz="41300" b="1" dirty="0">
              <a:solidFill>
                <a:schemeClr val="accent4"/>
              </a:solidFill>
            </a:endParaRPr>
          </a:p>
        </p:txBody>
      </p:sp>
      <p:sp>
        <p:nvSpPr>
          <p:cNvPr id="4" name="מלבן: פינות מעוגלות 3">
            <a:extLst>
              <a:ext uri="{FF2B5EF4-FFF2-40B4-BE49-F238E27FC236}">
                <a16:creationId xmlns:a16="http://schemas.microsoft.com/office/drawing/2014/main" id="{D1E86427-601C-41A0-838A-5051A27F0946}"/>
              </a:ext>
            </a:extLst>
          </p:cNvPr>
          <p:cNvSpPr/>
          <p:nvPr/>
        </p:nvSpPr>
        <p:spPr>
          <a:xfrm>
            <a:off x="2222500" y="1242220"/>
            <a:ext cx="7747000" cy="4610100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3600" dirty="0" smtClean="0"/>
              <a:t>ים המלח נבחר להיות אחד משבעת פלאי תבל</a:t>
            </a:r>
            <a:endParaRPr lang="he-IL" sz="7200" dirty="0">
              <a:solidFill>
                <a:schemeClr val="tx1"/>
              </a:solidFill>
            </a:endParaRPr>
          </a:p>
        </p:txBody>
      </p:sp>
      <p:pic>
        <p:nvPicPr>
          <p:cNvPr id="7" name="תמונה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297" y="0"/>
            <a:ext cx="1311204" cy="439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840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לבן: פינות מעוגלות 5">
            <a:extLst>
              <a:ext uri="{FF2B5EF4-FFF2-40B4-BE49-F238E27FC236}">
                <a16:creationId xmlns:a16="http://schemas.microsoft.com/office/drawing/2014/main" id="{FCB57E31-60CD-4728-8B79-EE7A702CFC9E}"/>
              </a:ext>
            </a:extLst>
          </p:cNvPr>
          <p:cNvSpPr/>
          <p:nvPr/>
        </p:nvSpPr>
        <p:spPr>
          <a:xfrm>
            <a:off x="2222500" y="1296988"/>
            <a:ext cx="7747000" cy="4610100"/>
          </a:xfrm>
          <a:prstGeom prst="roundRect">
            <a:avLst/>
          </a:prstGeom>
          <a:solidFill>
            <a:srgbClr val="3366FF">
              <a:alpha val="80000"/>
            </a:srgb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41300" b="1" dirty="0">
                <a:solidFill>
                  <a:schemeClr val="accent1">
                    <a:lumMod val="20000"/>
                    <a:lumOff val="80000"/>
                  </a:schemeClr>
                </a:solidFill>
                <a:sym typeface="Wingdings" panose="05000000000000000000" pitchFamily="2" charset="2"/>
              </a:rPr>
              <a:t></a:t>
            </a:r>
            <a:endParaRPr lang="he-IL" sz="413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מלבן: פינות מעוגלות 3">
            <a:extLst>
              <a:ext uri="{FF2B5EF4-FFF2-40B4-BE49-F238E27FC236}">
                <a16:creationId xmlns:a16="http://schemas.microsoft.com/office/drawing/2014/main" id="{D1E86427-601C-41A0-838A-5051A27F0946}"/>
              </a:ext>
            </a:extLst>
          </p:cNvPr>
          <p:cNvSpPr/>
          <p:nvPr/>
        </p:nvSpPr>
        <p:spPr>
          <a:xfrm>
            <a:off x="2222500" y="1296988"/>
            <a:ext cx="7747000" cy="4610100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3200" dirty="0" smtClean="0">
                <a:solidFill>
                  <a:schemeClr val="tx1"/>
                </a:solidFill>
              </a:rPr>
              <a:t>בתקופת קום המדינה עלו הצעות לשמות למדינה הצעירה: "ציון", "צבר" , "יהודה".</a:t>
            </a:r>
            <a:endParaRPr lang="he-IL" sz="3200" dirty="0"/>
          </a:p>
        </p:txBody>
      </p:sp>
      <p:pic>
        <p:nvPicPr>
          <p:cNvPr id="7" name="תמונה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297" y="0"/>
            <a:ext cx="1311204" cy="439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320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: פינות מעוגלות 3">
            <a:extLst>
              <a:ext uri="{FF2B5EF4-FFF2-40B4-BE49-F238E27FC236}">
                <a16:creationId xmlns:a16="http://schemas.microsoft.com/office/drawing/2014/main" id="{D1E86427-601C-41A0-838A-5051A27F0946}"/>
              </a:ext>
            </a:extLst>
          </p:cNvPr>
          <p:cNvSpPr/>
          <p:nvPr/>
        </p:nvSpPr>
        <p:spPr>
          <a:xfrm>
            <a:off x="6727935" y="4076262"/>
            <a:ext cx="5118100" cy="2481262"/>
          </a:xfrm>
          <a:prstGeom prst="roundRect">
            <a:avLst/>
          </a:prstGeom>
          <a:solidFill>
            <a:srgbClr val="3366FF">
              <a:alpha val="80000"/>
            </a:srgbClr>
          </a:solidFill>
          <a:ln>
            <a:solidFill>
              <a:srgbClr val="00B0F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23900" b="1" dirty="0">
                <a:solidFill>
                  <a:schemeClr val="accent4"/>
                </a:solidFill>
                <a:sym typeface="Wingdings" panose="05000000000000000000" pitchFamily="2" charset="2"/>
              </a:rPr>
              <a:t></a:t>
            </a:r>
            <a:endParaRPr lang="he-IL" sz="41300" b="1" dirty="0">
              <a:solidFill>
                <a:schemeClr val="accent4"/>
              </a:solidFill>
            </a:endParaRPr>
          </a:p>
        </p:txBody>
      </p:sp>
      <p:sp>
        <p:nvSpPr>
          <p:cNvPr id="6" name="מלבן: פינות מעוגלות 5">
            <a:extLst>
              <a:ext uri="{FF2B5EF4-FFF2-40B4-BE49-F238E27FC236}">
                <a16:creationId xmlns:a16="http://schemas.microsoft.com/office/drawing/2014/main" id="{82CB1674-E8DC-470E-B12B-5102E7C6C0EE}"/>
              </a:ext>
            </a:extLst>
          </p:cNvPr>
          <p:cNvSpPr/>
          <p:nvPr/>
        </p:nvSpPr>
        <p:spPr>
          <a:xfrm>
            <a:off x="431800" y="4064000"/>
            <a:ext cx="5118100" cy="2387600"/>
          </a:xfrm>
          <a:prstGeom prst="roundRect">
            <a:avLst/>
          </a:prstGeom>
          <a:solidFill>
            <a:srgbClr val="3366FF">
              <a:alpha val="80000"/>
            </a:srgbClr>
          </a:solidFill>
          <a:ln>
            <a:solidFill>
              <a:srgbClr val="00B0F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9900" b="1" dirty="0">
                <a:solidFill>
                  <a:schemeClr val="accent1">
                    <a:lumMod val="20000"/>
                    <a:lumOff val="80000"/>
                  </a:schemeClr>
                </a:solidFill>
                <a:sym typeface="Wingdings" panose="05000000000000000000" pitchFamily="2" charset="2"/>
              </a:rPr>
              <a:t></a:t>
            </a:r>
            <a:endParaRPr lang="he-IL" sz="413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7A11D3AB-9165-4D11-9EF0-B3FC0643E628}"/>
              </a:ext>
            </a:extLst>
          </p:cNvPr>
          <p:cNvSpPr/>
          <p:nvPr/>
        </p:nvSpPr>
        <p:spPr>
          <a:xfrm>
            <a:off x="2019473" y="0"/>
            <a:ext cx="884889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8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חפשו עובדות נוספות</a:t>
            </a:r>
            <a:endParaRPr lang="he-IL" sz="80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10" name="תמונה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297" y="0"/>
            <a:ext cx="1311204" cy="439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678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128345" y="1531773"/>
            <a:ext cx="9241221" cy="3434365"/>
          </a:xfrm>
        </p:spPr>
        <p:txBody>
          <a:bodyPr>
            <a:normAutofit fontScale="90000"/>
          </a:bodyPr>
          <a:lstStyle/>
          <a:p>
            <a:r>
              <a:rPr lang="he-IL" dirty="0" smtClean="0">
                <a:latin typeface="Asakim" panose="00000400000000000000" pitchFamily="2" charset="-79"/>
                <a:cs typeface="Asakim" panose="00000400000000000000" pitchFamily="2" charset="-79"/>
              </a:rPr>
              <a:t>לפניכם עובדות ישראליות,</a:t>
            </a:r>
            <a:br>
              <a:rPr lang="he-IL" dirty="0" smtClean="0">
                <a:latin typeface="Asakim" panose="00000400000000000000" pitchFamily="2" charset="-79"/>
                <a:cs typeface="Asakim" panose="00000400000000000000" pitchFamily="2" charset="-79"/>
              </a:rPr>
            </a:br>
            <a:r>
              <a:rPr lang="he-IL" dirty="0" smtClean="0">
                <a:latin typeface="Asakim" panose="00000400000000000000" pitchFamily="2" charset="-79"/>
                <a:cs typeface="Asakim" panose="00000400000000000000" pitchFamily="2" charset="-79"/>
              </a:rPr>
              <a:t>עליכם לזהות האם הן נכונות (ניוז)</a:t>
            </a:r>
            <a:br>
              <a:rPr lang="he-IL" dirty="0" smtClean="0">
                <a:latin typeface="Asakim" panose="00000400000000000000" pitchFamily="2" charset="-79"/>
                <a:cs typeface="Asakim" panose="00000400000000000000" pitchFamily="2" charset="-79"/>
              </a:rPr>
            </a:br>
            <a:r>
              <a:rPr lang="he-IL" dirty="0" smtClean="0">
                <a:latin typeface="Asakim" panose="00000400000000000000" pitchFamily="2" charset="-79"/>
                <a:cs typeface="Asakim" panose="00000400000000000000" pitchFamily="2" charset="-79"/>
              </a:rPr>
              <a:t>או לא נכונות (</a:t>
            </a:r>
            <a:r>
              <a:rPr lang="he-IL" dirty="0" err="1" smtClean="0">
                <a:latin typeface="Asakim" panose="00000400000000000000" pitchFamily="2" charset="-79"/>
                <a:cs typeface="Asakim" panose="00000400000000000000" pitchFamily="2" charset="-79"/>
              </a:rPr>
              <a:t>פייק</a:t>
            </a:r>
            <a:r>
              <a:rPr lang="he-IL" dirty="0" smtClean="0">
                <a:latin typeface="Asakim" panose="00000400000000000000" pitchFamily="2" charset="-79"/>
                <a:cs typeface="Asakim" panose="00000400000000000000" pitchFamily="2" charset="-79"/>
              </a:rPr>
              <a:t>).</a:t>
            </a:r>
            <a:br>
              <a:rPr lang="he-IL" dirty="0" smtClean="0">
                <a:latin typeface="Asakim" panose="00000400000000000000" pitchFamily="2" charset="-79"/>
                <a:cs typeface="Asakim" panose="00000400000000000000" pitchFamily="2" charset="-79"/>
              </a:rPr>
            </a:br>
            <a:r>
              <a:rPr lang="he-IL" dirty="0" smtClean="0">
                <a:latin typeface="Asakim" panose="00000400000000000000" pitchFamily="2" charset="-79"/>
                <a:cs typeface="Asakim" panose="00000400000000000000" pitchFamily="2" charset="-79"/>
              </a:rPr>
              <a:t/>
            </a:r>
            <a:br>
              <a:rPr lang="he-IL" dirty="0" smtClean="0">
                <a:latin typeface="Asakim" panose="00000400000000000000" pitchFamily="2" charset="-79"/>
                <a:cs typeface="Asakim" panose="00000400000000000000" pitchFamily="2" charset="-79"/>
              </a:rPr>
            </a:br>
            <a:r>
              <a:rPr lang="he-IL" dirty="0" smtClean="0">
                <a:latin typeface="Asakim" panose="00000400000000000000" pitchFamily="2" charset="-79"/>
                <a:cs typeface="Asakim" panose="00000400000000000000" pitchFamily="2" charset="-79"/>
              </a:rPr>
              <a:t>קרדיטים:</a:t>
            </a:r>
            <a:br>
              <a:rPr lang="he-IL" dirty="0" smtClean="0">
                <a:latin typeface="Asakim" panose="00000400000000000000" pitchFamily="2" charset="-79"/>
                <a:cs typeface="Asakim" panose="00000400000000000000" pitchFamily="2" charset="-79"/>
              </a:rPr>
            </a:br>
            <a:r>
              <a:rPr lang="he-IL" dirty="0" smtClean="0">
                <a:latin typeface="Asakim" panose="00000400000000000000" pitchFamily="2" charset="-79"/>
                <a:cs typeface="Asakim" panose="00000400000000000000" pitchFamily="2" charset="-79"/>
              </a:rPr>
              <a:t>עיצוב בסיס מצגת והנפשות – שרון חכם</a:t>
            </a:r>
            <a:br>
              <a:rPr lang="he-IL" dirty="0" smtClean="0">
                <a:latin typeface="Asakim" panose="00000400000000000000" pitchFamily="2" charset="-79"/>
                <a:cs typeface="Asakim" panose="00000400000000000000" pitchFamily="2" charset="-79"/>
              </a:rPr>
            </a:br>
            <a:r>
              <a:rPr lang="he-IL" dirty="0" smtClean="0">
                <a:latin typeface="Asakim" panose="00000400000000000000" pitchFamily="2" charset="-79"/>
                <a:cs typeface="Asakim" panose="00000400000000000000" pitchFamily="2" charset="-79"/>
              </a:rPr>
              <a:t>מידע ועובדות – "באבא מייל" \ פורטל משרד החינוך\ שירי כרמון \ פעילות 'קלאס'</a:t>
            </a:r>
            <a:br>
              <a:rPr lang="he-IL" dirty="0" smtClean="0">
                <a:latin typeface="Asakim" panose="00000400000000000000" pitchFamily="2" charset="-79"/>
                <a:cs typeface="Asakim" panose="00000400000000000000" pitchFamily="2" charset="-79"/>
              </a:rPr>
            </a:br>
            <a:r>
              <a:rPr lang="he-IL" dirty="0" smtClean="0">
                <a:latin typeface="Asakim" panose="00000400000000000000" pitchFamily="2" charset="-79"/>
                <a:cs typeface="Asakim" panose="00000400000000000000" pitchFamily="2" charset="-79"/>
              </a:rPr>
              <a:t>המשחק – 'קלאס' משחוק בחינוך – ורד </a:t>
            </a:r>
            <a:r>
              <a:rPr lang="he-IL" dirty="0" err="1" smtClean="0">
                <a:latin typeface="Asakim" panose="00000400000000000000" pitchFamily="2" charset="-79"/>
                <a:cs typeface="Asakim" panose="00000400000000000000" pitchFamily="2" charset="-79"/>
              </a:rPr>
              <a:t>בנדיקט</a:t>
            </a:r>
            <a:endParaRPr lang="he-IL" dirty="0">
              <a:latin typeface="Asakim" panose="00000400000000000000" pitchFamily="2" charset="-79"/>
              <a:cs typeface="Asakim" panose="00000400000000000000" pitchFamily="2" charset="-79"/>
            </a:endParaRPr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09219" cy="6858000"/>
          </a:xfrm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297" y="0"/>
            <a:ext cx="1311204" cy="439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686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לבן: פינות מעוגלות 5">
            <a:extLst>
              <a:ext uri="{FF2B5EF4-FFF2-40B4-BE49-F238E27FC236}">
                <a16:creationId xmlns:a16="http://schemas.microsoft.com/office/drawing/2014/main" id="{FCB57E31-60CD-4728-8B79-EE7A702CFC9E}"/>
              </a:ext>
            </a:extLst>
          </p:cNvPr>
          <p:cNvSpPr/>
          <p:nvPr/>
        </p:nvSpPr>
        <p:spPr>
          <a:xfrm>
            <a:off x="2222500" y="1296988"/>
            <a:ext cx="7747000" cy="4610100"/>
          </a:xfrm>
          <a:prstGeom prst="roundRect">
            <a:avLst/>
          </a:prstGeom>
          <a:solidFill>
            <a:srgbClr val="3366FF">
              <a:alpha val="80000"/>
            </a:srgb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41300" b="1" dirty="0">
                <a:solidFill>
                  <a:schemeClr val="accent1">
                    <a:lumMod val="20000"/>
                    <a:lumOff val="80000"/>
                  </a:schemeClr>
                </a:solidFill>
                <a:sym typeface="Wingdings" panose="05000000000000000000" pitchFamily="2" charset="2"/>
              </a:rPr>
              <a:t></a:t>
            </a:r>
            <a:endParaRPr lang="he-IL" sz="413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מלבן: פינות מעוגלות 3">
            <a:extLst>
              <a:ext uri="{FF2B5EF4-FFF2-40B4-BE49-F238E27FC236}">
                <a16:creationId xmlns:a16="http://schemas.microsoft.com/office/drawing/2014/main" id="{D1E86427-601C-41A0-838A-5051A27F0946}"/>
              </a:ext>
            </a:extLst>
          </p:cNvPr>
          <p:cNvSpPr/>
          <p:nvPr/>
        </p:nvSpPr>
        <p:spPr>
          <a:xfrm>
            <a:off x="2222500" y="1296988"/>
            <a:ext cx="7747000" cy="4610100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4000" dirty="0" smtClean="0"/>
              <a:t>בכל שנה נכנסים </a:t>
            </a:r>
            <a:r>
              <a:rPr lang="he-IL" sz="4000" dirty="0" err="1" smtClean="0"/>
              <a:t>כמליון</a:t>
            </a:r>
            <a:r>
              <a:rPr lang="he-IL" sz="4000" dirty="0" smtClean="0"/>
              <a:t> פתקים לכותל </a:t>
            </a:r>
          </a:p>
          <a:p>
            <a:pPr algn="ctr"/>
            <a:r>
              <a:rPr lang="he-IL" sz="4000" dirty="0" smtClean="0"/>
              <a:t>אחת לכמה חודשים – מנקים את הפתקים מבין האבנים </a:t>
            </a:r>
            <a:endParaRPr lang="he-IL" sz="8000" dirty="0">
              <a:solidFill>
                <a:schemeClr val="tx1"/>
              </a:solidFill>
            </a:endParaRPr>
          </a:p>
        </p:txBody>
      </p:sp>
      <p:pic>
        <p:nvPicPr>
          <p:cNvPr id="7" name="תמונה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297" y="0"/>
            <a:ext cx="1311204" cy="439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095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לבן: פינות מעוגלות 5">
            <a:extLst>
              <a:ext uri="{FF2B5EF4-FFF2-40B4-BE49-F238E27FC236}">
                <a16:creationId xmlns:a16="http://schemas.microsoft.com/office/drawing/2014/main" id="{FCB57E31-60CD-4728-8B79-EE7A702CFC9E}"/>
              </a:ext>
            </a:extLst>
          </p:cNvPr>
          <p:cNvSpPr/>
          <p:nvPr/>
        </p:nvSpPr>
        <p:spPr>
          <a:xfrm>
            <a:off x="2222500" y="1296988"/>
            <a:ext cx="7747000" cy="4610100"/>
          </a:xfrm>
          <a:prstGeom prst="roundRect">
            <a:avLst/>
          </a:prstGeom>
          <a:solidFill>
            <a:srgbClr val="3366FF">
              <a:alpha val="80000"/>
            </a:srgb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41300" b="1" dirty="0">
                <a:solidFill>
                  <a:schemeClr val="accent1">
                    <a:lumMod val="20000"/>
                    <a:lumOff val="80000"/>
                  </a:schemeClr>
                </a:solidFill>
                <a:sym typeface="Wingdings" panose="05000000000000000000" pitchFamily="2" charset="2"/>
              </a:rPr>
              <a:t></a:t>
            </a:r>
            <a:endParaRPr lang="he-IL" sz="413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מלבן: פינות מעוגלות 3">
            <a:extLst>
              <a:ext uri="{FF2B5EF4-FFF2-40B4-BE49-F238E27FC236}">
                <a16:creationId xmlns:a16="http://schemas.microsoft.com/office/drawing/2014/main" id="{D1E86427-601C-41A0-838A-5051A27F0946}"/>
              </a:ext>
            </a:extLst>
          </p:cNvPr>
          <p:cNvSpPr/>
          <p:nvPr/>
        </p:nvSpPr>
        <p:spPr>
          <a:xfrm>
            <a:off x="2222500" y="1296988"/>
            <a:ext cx="7747000" cy="4610100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4000" dirty="0" smtClean="0"/>
              <a:t>ישראל היא מבין המדינות הבודדות שזכו באירוויזיון יותר מפעם אחת – ברצף!</a:t>
            </a:r>
            <a:endParaRPr lang="he-IL" sz="8000" dirty="0">
              <a:solidFill>
                <a:schemeClr val="tx1"/>
              </a:solidFill>
            </a:endParaRPr>
          </a:p>
        </p:txBody>
      </p:sp>
      <p:pic>
        <p:nvPicPr>
          <p:cNvPr id="7" name="תמונה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297" y="0"/>
            <a:ext cx="1311204" cy="439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087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לבן: פינות מעוגלות 5">
            <a:extLst>
              <a:ext uri="{FF2B5EF4-FFF2-40B4-BE49-F238E27FC236}">
                <a16:creationId xmlns:a16="http://schemas.microsoft.com/office/drawing/2014/main" id="{56F70997-632D-43CA-884B-5FC8B539D102}"/>
              </a:ext>
            </a:extLst>
          </p:cNvPr>
          <p:cNvSpPr/>
          <p:nvPr/>
        </p:nvSpPr>
        <p:spPr>
          <a:xfrm>
            <a:off x="2222500" y="1250951"/>
            <a:ext cx="7747000" cy="4610100"/>
          </a:xfrm>
          <a:prstGeom prst="roundRect">
            <a:avLst/>
          </a:prstGeom>
          <a:solidFill>
            <a:srgbClr val="3366FF">
              <a:alpha val="80000"/>
            </a:srgb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41300" b="1" dirty="0">
                <a:solidFill>
                  <a:schemeClr val="accent4"/>
                </a:solidFill>
                <a:sym typeface="Wingdings" panose="05000000000000000000" pitchFamily="2" charset="2"/>
              </a:rPr>
              <a:t></a:t>
            </a:r>
            <a:endParaRPr lang="he-IL" sz="41300" b="1" dirty="0">
              <a:solidFill>
                <a:schemeClr val="accent4"/>
              </a:solidFill>
            </a:endParaRPr>
          </a:p>
        </p:txBody>
      </p:sp>
      <p:sp>
        <p:nvSpPr>
          <p:cNvPr id="4" name="מלבן: פינות מעוגלות 3">
            <a:extLst>
              <a:ext uri="{FF2B5EF4-FFF2-40B4-BE49-F238E27FC236}">
                <a16:creationId xmlns:a16="http://schemas.microsoft.com/office/drawing/2014/main" id="{D1E86427-601C-41A0-838A-5051A27F0946}"/>
              </a:ext>
            </a:extLst>
          </p:cNvPr>
          <p:cNvSpPr/>
          <p:nvPr/>
        </p:nvSpPr>
        <p:spPr>
          <a:xfrm>
            <a:off x="2222500" y="1250951"/>
            <a:ext cx="7747000" cy="4610100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4000" dirty="0" smtClean="0"/>
              <a:t>מקור המאכל הלאומי פלאפל הוא ביפו</a:t>
            </a:r>
            <a:endParaRPr lang="he-IL" sz="8000" dirty="0">
              <a:solidFill>
                <a:schemeClr val="tx1"/>
              </a:solidFill>
            </a:endParaRPr>
          </a:p>
        </p:txBody>
      </p:sp>
      <p:pic>
        <p:nvPicPr>
          <p:cNvPr id="7" name="תמונה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297" y="0"/>
            <a:ext cx="1311204" cy="439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490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לבן: פינות מעוגלות 5">
            <a:extLst>
              <a:ext uri="{FF2B5EF4-FFF2-40B4-BE49-F238E27FC236}">
                <a16:creationId xmlns:a16="http://schemas.microsoft.com/office/drawing/2014/main" id="{FCB57E31-60CD-4728-8B79-EE7A702CFC9E}"/>
              </a:ext>
            </a:extLst>
          </p:cNvPr>
          <p:cNvSpPr/>
          <p:nvPr/>
        </p:nvSpPr>
        <p:spPr>
          <a:xfrm>
            <a:off x="2222500" y="1296988"/>
            <a:ext cx="7747000" cy="4610100"/>
          </a:xfrm>
          <a:prstGeom prst="roundRect">
            <a:avLst/>
          </a:prstGeom>
          <a:solidFill>
            <a:srgbClr val="3366FF">
              <a:alpha val="80000"/>
            </a:srgb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41300" b="1" dirty="0">
                <a:solidFill>
                  <a:schemeClr val="accent1">
                    <a:lumMod val="20000"/>
                    <a:lumOff val="80000"/>
                  </a:schemeClr>
                </a:solidFill>
                <a:sym typeface="Wingdings" panose="05000000000000000000" pitchFamily="2" charset="2"/>
              </a:rPr>
              <a:t></a:t>
            </a:r>
            <a:endParaRPr lang="he-IL" sz="413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מלבן: פינות מעוגלות 3">
            <a:extLst>
              <a:ext uri="{FF2B5EF4-FFF2-40B4-BE49-F238E27FC236}">
                <a16:creationId xmlns:a16="http://schemas.microsoft.com/office/drawing/2014/main" id="{D1E86427-601C-41A0-838A-5051A27F0946}"/>
              </a:ext>
            </a:extLst>
          </p:cNvPr>
          <p:cNvSpPr/>
          <p:nvPr/>
        </p:nvSpPr>
        <p:spPr>
          <a:xfrm>
            <a:off x="2222500" y="1296988"/>
            <a:ext cx="7747000" cy="4610100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4000" dirty="0" smtClean="0"/>
              <a:t>ישראלים צורכים יותר פירות וירקות ביחס לאזרחים מכל המדינות האחרות</a:t>
            </a:r>
            <a:endParaRPr lang="he-IL" sz="8000" dirty="0">
              <a:solidFill>
                <a:schemeClr val="tx1"/>
              </a:solidFill>
            </a:endParaRPr>
          </a:p>
        </p:txBody>
      </p:sp>
      <p:pic>
        <p:nvPicPr>
          <p:cNvPr id="7" name="תמונה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297" y="0"/>
            <a:ext cx="1311204" cy="439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665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לבן: פינות מעוגלות 5">
            <a:extLst>
              <a:ext uri="{FF2B5EF4-FFF2-40B4-BE49-F238E27FC236}">
                <a16:creationId xmlns:a16="http://schemas.microsoft.com/office/drawing/2014/main" id="{FCB57E31-60CD-4728-8B79-EE7A702CFC9E}"/>
              </a:ext>
            </a:extLst>
          </p:cNvPr>
          <p:cNvSpPr/>
          <p:nvPr/>
        </p:nvSpPr>
        <p:spPr>
          <a:xfrm>
            <a:off x="2222500" y="1296988"/>
            <a:ext cx="7747000" cy="4610100"/>
          </a:xfrm>
          <a:prstGeom prst="roundRect">
            <a:avLst/>
          </a:prstGeom>
          <a:solidFill>
            <a:srgbClr val="3366FF">
              <a:alpha val="80000"/>
            </a:srgb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41300" b="1" dirty="0">
                <a:solidFill>
                  <a:schemeClr val="accent1">
                    <a:lumMod val="20000"/>
                    <a:lumOff val="80000"/>
                  </a:schemeClr>
                </a:solidFill>
                <a:sym typeface="Wingdings" panose="05000000000000000000" pitchFamily="2" charset="2"/>
              </a:rPr>
              <a:t></a:t>
            </a:r>
            <a:endParaRPr lang="he-IL" sz="413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מלבן: פינות מעוגלות 3">
            <a:extLst>
              <a:ext uri="{FF2B5EF4-FFF2-40B4-BE49-F238E27FC236}">
                <a16:creationId xmlns:a16="http://schemas.microsoft.com/office/drawing/2014/main" id="{D1E86427-601C-41A0-838A-5051A27F0946}"/>
              </a:ext>
            </a:extLst>
          </p:cNvPr>
          <p:cNvSpPr/>
          <p:nvPr/>
        </p:nvSpPr>
        <p:spPr>
          <a:xfrm>
            <a:off x="2222500" y="1296988"/>
            <a:ext cx="7747000" cy="4610100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4000" dirty="0" smtClean="0"/>
              <a:t>ישראל היא אחת מהצמתים המרכזיים לנדידת ציפורים</a:t>
            </a:r>
          </a:p>
        </p:txBody>
      </p:sp>
      <p:pic>
        <p:nvPicPr>
          <p:cNvPr id="7" name="תמונה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297" y="0"/>
            <a:ext cx="1311204" cy="439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330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לבן: פינות מעוגלות 5">
            <a:extLst>
              <a:ext uri="{FF2B5EF4-FFF2-40B4-BE49-F238E27FC236}">
                <a16:creationId xmlns:a16="http://schemas.microsoft.com/office/drawing/2014/main" id="{FCB57E31-60CD-4728-8B79-EE7A702CFC9E}"/>
              </a:ext>
            </a:extLst>
          </p:cNvPr>
          <p:cNvSpPr/>
          <p:nvPr/>
        </p:nvSpPr>
        <p:spPr>
          <a:xfrm>
            <a:off x="2222500" y="1296988"/>
            <a:ext cx="7747000" cy="4610100"/>
          </a:xfrm>
          <a:prstGeom prst="roundRect">
            <a:avLst/>
          </a:prstGeom>
          <a:solidFill>
            <a:srgbClr val="3366FF">
              <a:alpha val="80000"/>
            </a:srgb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41300" b="1" dirty="0">
                <a:solidFill>
                  <a:schemeClr val="accent1">
                    <a:lumMod val="20000"/>
                    <a:lumOff val="80000"/>
                  </a:schemeClr>
                </a:solidFill>
                <a:sym typeface="Wingdings" panose="05000000000000000000" pitchFamily="2" charset="2"/>
              </a:rPr>
              <a:t></a:t>
            </a:r>
            <a:endParaRPr lang="he-IL" sz="413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מלבן: פינות מעוגלות 3">
            <a:extLst>
              <a:ext uri="{FF2B5EF4-FFF2-40B4-BE49-F238E27FC236}">
                <a16:creationId xmlns:a16="http://schemas.microsoft.com/office/drawing/2014/main" id="{D1E86427-601C-41A0-838A-5051A27F0946}"/>
              </a:ext>
            </a:extLst>
          </p:cNvPr>
          <p:cNvSpPr/>
          <p:nvPr/>
        </p:nvSpPr>
        <p:spPr>
          <a:xfrm>
            <a:off x="2222500" y="1296988"/>
            <a:ext cx="7747000" cy="4610100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4400" dirty="0" smtClean="0"/>
              <a:t>ישראל היא המדינה עם הכי הרבה תארים אקדמיים, מוזיאונים ועורכי דין..</a:t>
            </a:r>
          </a:p>
          <a:p>
            <a:pPr algn="ctr"/>
            <a:r>
              <a:rPr lang="he-IL" sz="4400" dirty="0" smtClean="0"/>
              <a:t>ביחס </a:t>
            </a:r>
            <a:r>
              <a:rPr lang="he-IL" sz="4400" dirty="0" err="1" smtClean="0"/>
              <a:t>לאוכלוסיה</a:t>
            </a:r>
            <a:endParaRPr lang="he-IL" sz="9600" dirty="0">
              <a:solidFill>
                <a:schemeClr val="tx1"/>
              </a:solidFill>
            </a:endParaRPr>
          </a:p>
        </p:txBody>
      </p:sp>
      <p:pic>
        <p:nvPicPr>
          <p:cNvPr id="7" name="תמונה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297" y="0"/>
            <a:ext cx="1311204" cy="439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95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לבן: פינות מעוגלות 5">
            <a:extLst>
              <a:ext uri="{FF2B5EF4-FFF2-40B4-BE49-F238E27FC236}">
                <a16:creationId xmlns:a16="http://schemas.microsoft.com/office/drawing/2014/main" id="{56F70997-632D-43CA-884B-5FC8B539D102}"/>
              </a:ext>
            </a:extLst>
          </p:cNvPr>
          <p:cNvSpPr/>
          <p:nvPr/>
        </p:nvSpPr>
        <p:spPr>
          <a:xfrm>
            <a:off x="2222500" y="1250951"/>
            <a:ext cx="7747000" cy="4610100"/>
          </a:xfrm>
          <a:prstGeom prst="roundRect">
            <a:avLst/>
          </a:prstGeom>
          <a:solidFill>
            <a:srgbClr val="3366FF">
              <a:alpha val="80000"/>
            </a:srgb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41300" b="1" dirty="0">
                <a:solidFill>
                  <a:schemeClr val="accent4"/>
                </a:solidFill>
                <a:sym typeface="Wingdings" panose="05000000000000000000" pitchFamily="2" charset="2"/>
              </a:rPr>
              <a:t></a:t>
            </a:r>
            <a:endParaRPr lang="he-IL" sz="41300" b="1" dirty="0">
              <a:solidFill>
                <a:schemeClr val="accent4"/>
              </a:solidFill>
            </a:endParaRPr>
          </a:p>
        </p:txBody>
      </p:sp>
      <p:sp>
        <p:nvSpPr>
          <p:cNvPr id="4" name="מלבן: פינות מעוגלות 3">
            <a:extLst>
              <a:ext uri="{FF2B5EF4-FFF2-40B4-BE49-F238E27FC236}">
                <a16:creationId xmlns:a16="http://schemas.microsoft.com/office/drawing/2014/main" id="{D1E86427-601C-41A0-838A-5051A27F0946}"/>
              </a:ext>
            </a:extLst>
          </p:cNvPr>
          <p:cNvSpPr/>
          <p:nvPr/>
        </p:nvSpPr>
        <p:spPr>
          <a:xfrm>
            <a:off x="2222500" y="1250951"/>
            <a:ext cx="7747000" cy="4610100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4000" dirty="0" smtClean="0"/>
              <a:t>לישראל הצבא הגדול בעולם</a:t>
            </a:r>
            <a:endParaRPr lang="he-IL" sz="8800" dirty="0">
              <a:solidFill>
                <a:schemeClr val="tx1"/>
              </a:solidFill>
            </a:endParaRPr>
          </a:p>
        </p:txBody>
      </p:sp>
      <p:pic>
        <p:nvPicPr>
          <p:cNvPr id="7" name="תמונה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297" y="0"/>
            <a:ext cx="1311204" cy="439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00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267</Words>
  <Application>Microsoft Office PowerPoint</Application>
  <PresentationFormat>מסך רחב</PresentationFormat>
  <Paragraphs>44</Paragraphs>
  <Slides>19</Slides>
  <Notes>2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6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19</vt:i4>
      </vt:variant>
    </vt:vector>
  </HeadingPairs>
  <TitlesOfParts>
    <vt:vector size="26" baseType="lpstr">
      <vt:lpstr>Arial</vt:lpstr>
      <vt:lpstr>Asakim</vt:lpstr>
      <vt:lpstr>Calibri</vt:lpstr>
      <vt:lpstr>Calibri Light</vt:lpstr>
      <vt:lpstr>Times New Roman</vt:lpstr>
      <vt:lpstr>Wingdings</vt:lpstr>
      <vt:lpstr>ערכת נושא Office</vt:lpstr>
      <vt:lpstr>מצגת של PowerPoint‏</vt:lpstr>
      <vt:lpstr>לפניכם עובדות ישראליות, עליכם לזהות האם הן נכונות (ניוז) או לא נכונות (פייק).  קרדיטים: עיצוב בסיס מצגת והנפשות – שרון חכם מידע ועובדות – "באבא מייל" \ פורטל משרד החינוך\ שירי כרמון \ פעילות 'קלאס' המשחק – 'קלאס' משחוק בחינוך – ורד בנדיקט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Sharon Chaham</dc:creator>
  <cp:lastModifiedBy>Owner</cp:lastModifiedBy>
  <cp:revision>21</cp:revision>
  <dcterms:created xsi:type="dcterms:W3CDTF">2021-04-04T16:50:14Z</dcterms:created>
  <dcterms:modified xsi:type="dcterms:W3CDTF">2021-04-10T21:28:56Z</dcterms:modified>
</cp:coreProperties>
</file>