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57" r:id="rId3"/>
    <p:sldId id="258" r:id="rId4"/>
    <p:sldId id="259" r:id="rId5"/>
    <p:sldId id="261" r:id="rId6"/>
    <p:sldId id="262" r:id="rId7"/>
    <p:sldId id="263" r:id="rId8"/>
    <p:sldId id="264" r:id="rId9"/>
    <p:sldId id="260" r:id="rId10"/>
    <p:sldId id="265" r:id="rId11"/>
    <p:sldId id="266"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6BF3031-0FF5-4FB9-A17B-E8359EF34BE3}" type="datetimeFigureOut">
              <a:rPr lang="he-IL" smtClean="0"/>
              <a:t>כ"ט/תשרי/תשפ"ד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8C11667-9D82-46F2-9B59-47BE43413923}" type="slidenum">
              <a:rPr lang="he-IL" smtClean="0"/>
              <a:t>‹#›</a:t>
            </a:fld>
            <a:endParaRPr lang="he-IL"/>
          </a:p>
        </p:txBody>
      </p:sp>
    </p:spTree>
    <p:extLst>
      <p:ext uri="{BB962C8B-B14F-4D97-AF65-F5344CB8AC3E}">
        <p14:creationId xmlns:p14="http://schemas.microsoft.com/office/powerpoint/2010/main" val="25535573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https://www.mako.co.il/news-entertainment/2021_q1/Article-7e24876f5333871026.htm</a:t>
            </a:r>
          </a:p>
          <a:p>
            <a:endParaRPr lang="he-IL" dirty="0"/>
          </a:p>
        </p:txBody>
      </p:sp>
      <p:sp>
        <p:nvSpPr>
          <p:cNvPr id="4" name="מציין מיקום של מספר שקופית 3"/>
          <p:cNvSpPr>
            <a:spLocks noGrp="1"/>
          </p:cNvSpPr>
          <p:nvPr>
            <p:ph type="sldNum" sz="quarter" idx="5"/>
          </p:nvPr>
        </p:nvSpPr>
        <p:spPr/>
        <p:txBody>
          <a:bodyPr/>
          <a:lstStyle/>
          <a:p>
            <a:fld id="{88C11667-9D82-46F2-9B59-47BE43413923}" type="slidenum">
              <a:rPr lang="he-IL" smtClean="0"/>
              <a:t>8</a:t>
            </a:fld>
            <a:endParaRPr lang="he-IL"/>
          </a:p>
        </p:txBody>
      </p:sp>
    </p:spTree>
    <p:extLst>
      <p:ext uri="{BB962C8B-B14F-4D97-AF65-F5344CB8AC3E}">
        <p14:creationId xmlns:p14="http://schemas.microsoft.com/office/powerpoint/2010/main" val="41946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להוסיף פה קישור </a:t>
            </a:r>
            <a:r>
              <a:rPr lang="he-IL" dirty="0" err="1"/>
              <a:t>לפאדלט</a:t>
            </a:r>
            <a:r>
              <a:rPr lang="he-IL" dirty="0"/>
              <a:t> או לבקש שילחו לכם </a:t>
            </a:r>
            <a:r>
              <a:rPr lang="he-IL" dirty="0" err="1"/>
              <a:t>בווטסאפ</a:t>
            </a:r>
            <a:r>
              <a:rPr lang="he-IL" dirty="0"/>
              <a:t> ורק לאחר בדיקה שהתמונה ראויה – ניתן </a:t>
            </a:r>
            <a:r>
              <a:rPr lang="he-IL"/>
              <a:t>לשתף </a:t>
            </a:r>
            <a:endParaRPr lang="he-IL" dirty="0"/>
          </a:p>
        </p:txBody>
      </p:sp>
      <p:sp>
        <p:nvSpPr>
          <p:cNvPr id="4" name="מציין מיקום של מספר שקופית 3"/>
          <p:cNvSpPr>
            <a:spLocks noGrp="1"/>
          </p:cNvSpPr>
          <p:nvPr>
            <p:ph type="sldNum" sz="quarter" idx="5"/>
          </p:nvPr>
        </p:nvSpPr>
        <p:spPr/>
        <p:txBody>
          <a:bodyPr/>
          <a:lstStyle/>
          <a:p>
            <a:fld id="{88C11667-9D82-46F2-9B59-47BE43413923}" type="slidenum">
              <a:rPr lang="he-IL" smtClean="0"/>
              <a:t>11</a:t>
            </a:fld>
            <a:endParaRPr lang="he-IL"/>
          </a:p>
        </p:txBody>
      </p:sp>
    </p:spTree>
    <p:extLst>
      <p:ext uri="{BB962C8B-B14F-4D97-AF65-F5344CB8AC3E}">
        <p14:creationId xmlns:p14="http://schemas.microsoft.com/office/powerpoint/2010/main" val="166506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65083E-972B-E557-920D-F5A429D926C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ADB170C-EDB3-BE90-3C93-C43823A32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0285330-7788-BB20-1C5A-DACF19D0649B}"/>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5" name="מציין מיקום של כותרת תחתונה 4">
            <a:extLst>
              <a:ext uri="{FF2B5EF4-FFF2-40B4-BE49-F238E27FC236}">
                <a16:creationId xmlns:a16="http://schemas.microsoft.com/office/drawing/2014/main" id="{3F383471-5BE0-070E-069A-461D82E0241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30D7C43-5404-53F0-AEA0-AE08A74291A2}"/>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4409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4D0AF1-4328-1166-D344-56FADBE3AF0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C0699BB-AEE2-9760-2DB5-81934F9F174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0C9C00C-B1C7-4C56-F3BE-8573743E7DD3}"/>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5" name="מציין מיקום של כותרת תחתונה 4">
            <a:extLst>
              <a:ext uri="{FF2B5EF4-FFF2-40B4-BE49-F238E27FC236}">
                <a16:creationId xmlns:a16="http://schemas.microsoft.com/office/drawing/2014/main" id="{0167721E-AEA6-E12E-410F-E4CDF6327BF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9F000B3-D75B-AC42-A607-38495034FFFC}"/>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118607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4D3E38B-4589-4151-2EB8-3F3FBC53BB6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00AFA79-9562-C39A-3545-11FAE8645FF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A0662BB-5D3C-C8C4-A64F-988E779EFDC7}"/>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5" name="מציין מיקום של כותרת תחתונה 4">
            <a:extLst>
              <a:ext uri="{FF2B5EF4-FFF2-40B4-BE49-F238E27FC236}">
                <a16:creationId xmlns:a16="http://schemas.microsoft.com/office/drawing/2014/main" id="{5BC414BE-5827-AC98-464E-EAA6A6B9E6B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21C93F-D8AA-1DFC-B331-B68C22FAFB22}"/>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9163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DD1AA7-BC09-70E4-7510-7217770332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C0C5EA1-C469-4898-80D4-3820D3FE841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AFF2C22-DF46-8CE6-3494-8676B217D961}"/>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5" name="מציין מיקום של כותרת תחתונה 4">
            <a:extLst>
              <a:ext uri="{FF2B5EF4-FFF2-40B4-BE49-F238E27FC236}">
                <a16:creationId xmlns:a16="http://schemas.microsoft.com/office/drawing/2014/main" id="{750F002A-87CB-0708-DD3A-0EBD15A22AA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72FFEC0-9AA3-7DD2-B48F-1173EA42BAE0}"/>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35920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EAF305-10A0-A558-860F-51931648153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20C13A4-28C8-636F-474E-4976BA124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96FACC0-53FE-7A89-7506-A2B7626EEA3B}"/>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5" name="מציין מיקום של כותרת תחתונה 4">
            <a:extLst>
              <a:ext uri="{FF2B5EF4-FFF2-40B4-BE49-F238E27FC236}">
                <a16:creationId xmlns:a16="http://schemas.microsoft.com/office/drawing/2014/main" id="{2C188BA1-6DE6-0860-CA4E-DF47A6A2773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E5505B3-9F11-0047-0BC2-F234BB34D4E3}"/>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26846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B31B71-93D4-EA4E-9D13-40EFE07FE64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E58C691-090A-8013-00D9-A3F4123C26A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CEDD417-64B7-16F7-FFBA-A24AB440A1C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C598034-45F7-6920-4035-368FFF07DF90}"/>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6" name="מציין מיקום של כותרת תחתונה 5">
            <a:extLst>
              <a:ext uri="{FF2B5EF4-FFF2-40B4-BE49-F238E27FC236}">
                <a16:creationId xmlns:a16="http://schemas.microsoft.com/office/drawing/2014/main" id="{3AAD6FCB-79F2-A562-1448-9667A23BCCD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670B0C7-BFD1-4373-812E-BC292931E650}"/>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40441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652F4B-F6EB-52E1-AC4D-FCBE51CBD5A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A38F27C-FD8D-B0FE-E073-855169714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9437D-1B5D-252A-86F7-5FE5CAF9690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A2956FC-3771-6E5B-86AA-C916637AE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6E6EFA3-AB5B-E97F-326E-B0259465CA0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63B666E-4D37-F9D2-17A3-3EF7AE6B5EC3}"/>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8" name="מציין מיקום של כותרת תחתונה 7">
            <a:extLst>
              <a:ext uri="{FF2B5EF4-FFF2-40B4-BE49-F238E27FC236}">
                <a16:creationId xmlns:a16="http://schemas.microsoft.com/office/drawing/2014/main" id="{DFB84F2C-C669-EB0C-DDC9-5E9B3F2A3E7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6DD702ED-B6BC-7594-5BB6-B71CAFAE95A6}"/>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401214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55A955-831F-6175-4546-572FBE9405E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98E0077-6B73-C3BD-8106-623A6FA562D0}"/>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4" name="מציין מיקום של כותרת תחתונה 3">
            <a:extLst>
              <a:ext uri="{FF2B5EF4-FFF2-40B4-BE49-F238E27FC236}">
                <a16:creationId xmlns:a16="http://schemas.microsoft.com/office/drawing/2014/main" id="{B6888DFF-F9F4-1068-D3BE-921E6B82E3D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4B47583-1B0F-1FFC-8F83-2A3D6BA265AC}"/>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189766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18D7C46-BD0D-C289-B154-CB481AF312E4}"/>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3" name="מציין מיקום של כותרת תחתונה 2">
            <a:extLst>
              <a:ext uri="{FF2B5EF4-FFF2-40B4-BE49-F238E27FC236}">
                <a16:creationId xmlns:a16="http://schemas.microsoft.com/office/drawing/2014/main" id="{F36BB05E-E077-3F1A-1817-F8804A9119B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308BBED-91A0-00B5-D760-3522149AB799}"/>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157211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145BCC-9041-0CA3-CDBC-CA7B17BB850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5F6A650-C7EF-4BB0-02B6-FE72CEABA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9C923A6E-BCEA-1196-4B15-D8881E37E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081D7A7-F5A4-60A4-8242-2657CA1DEAB4}"/>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6" name="מציין מיקום של כותרת תחתונה 5">
            <a:extLst>
              <a:ext uri="{FF2B5EF4-FFF2-40B4-BE49-F238E27FC236}">
                <a16:creationId xmlns:a16="http://schemas.microsoft.com/office/drawing/2014/main" id="{B7772739-581E-B406-40D7-23EA3EC22F9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DC63510-F6C6-6A7A-805F-110D14D2C67C}"/>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221802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AD3E4C-1B40-FE1C-DCCA-7B78F93E7D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AA2AFFC-BEE3-4CF4-9E7B-C59AC30E7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49B804B-10A9-A454-F51A-C34B9472B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8B762CC-D025-CA76-37F2-29D7A9DBD933}"/>
              </a:ext>
            </a:extLst>
          </p:cNvPr>
          <p:cNvSpPr>
            <a:spLocks noGrp="1"/>
          </p:cNvSpPr>
          <p:nvPr>
            <p:ph type="dt" sz="half" idx="10"/>
          </p:nvPr>
        </p:nvSpPr>
        <p:spPr/>
        <p:txBody>
          <a:bodyPr/>
          <a:lstStyle/>
          <a:p>
            <a:fld id="{00AD0889-3BB3-4372-918A-C229AA22F3FA}" type="datetimeFigureOut">
              <a:rPr lang="he-IL" smtClean="0"/>
              <a:t>כ"ט/תשרי/תשפ"ד</a:t>
            </a:fld>
            <a:endParaRPr lang="he-IL"/>
          </a:p>
        </p:txBody>
      </p:sp>
      <p:sp>
        <p:nvSpPr>
          <p:cNvPr id="6" name="מציין מיקום של כותרת תחתונה 5">
            <a:extLst>
              <a:ext uri="{FF2B5EF4-FFF2-40B4-BE49-F238E27FC236}">
                <a16:creationId xmlns:a16="http://schemas.microsoft.com/office/drawing/2014/main" id="{A40BE9C8-2761-DD49-0A31-15B256E486C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045A6C4-2830-138E-508C-13F20E4BC814}"/>
              </a:ext>
            </a:extLst>
          </p:cNvPr>
          <p:cNvSpPr>
            <a:spLocks noGrp="1"/>
          </p:cNvSpPr>
          <p:nvPr>
            <p:ph type="sldNum" sz="quarter" idx="12"/>
          </p:nvPr>
        </p:nvSpPr>
        <p:spPr/>
        <p:txBody>
          <a:bodyPr/>
          <a:lstStyle/>
          <a:p>
            <a:fld id="{820A6984-D3DB-408E-8D80-E24DF24743D2}" type="slidenum">
              <a:rPr lang="he-IL" smtClean="0"/>
              <a:t>‹#›</a:t>
            </a:fld>
            <a:endParaRPr lang="he-IL"/>
          </a:p>
        </p:txBody>
      </p:sp>
    </p:spTree>
    <p:extLst>
      <p:ext uri="{BB962C8B-B14F-4D97-AF65-F5344CB8AC3E}">
        <p14:creationId xmlns:p14="http://schemas.microsoft.com/office/powerpoint/2010/main" val="66366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B3B12AA-A814-2084-2BAA-73E1BA68C52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7E12A31-5181-4989-2133-9EA1F60AD34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2632F56-128B-B685-8683-23128B95BF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AD0889-3BB3-4372-918A-C229AA22F3FA}" type="datetimeFigureOut">
              <a:rPr lang="he-IL" smtClean="0"/>
              <a:t>כ"ט/תשרי/תשפ"ד</a:t>
            </a:fld>
            <a:endParaRPr lang="he-IL"/>
          </a:p>
        </p:txBody>
      </p:sp>
      <p:sp>
        <p:nvSpPr>
          <p:cNvPr id="5" name="מציין מיקום של כותרת תחתונה 4">
            <a:extLst>
              <a:ext uri="{FF2B5EF4-FFF2-40B4-BE49-F238E27FC236}">
                <a16:creationId xmlns:a16="http://schemas.microsoft.com/office/drawing/2014/main" id="{10F70E83-81E0-2E08-FE0E-1BC879D3A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EAB6A3D-36A8-DD31-C03F-CE65B72BD6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20A6984-D3DB-408E-8D80-E24DF24743D2}" type="slidenum">
              <a:rPr lang="he-IL" smtClean="0"/>
              <a:t>‹#›</a:t>
            </a:fld>
            <a:endParaRPr lang="he-IL"/>
          </a:p>
        </p:txBody>
      </p:sp>
    </p:spTree>
    <p:extLst>
      <p:ext uri="{BB962C8B-B14F-4D97-AF65-F5344CB8AC3E}">
        <p14:creationId xmlns:p14="http://schemas.microsoft.com/office/powerpoint/2010/main" val="571957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ew.genial.ly/652abc86bba50d00102cc29a/interactive-content-cognitive-stimulation-game-i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תמונה 4">
            <a:extLst>
              <a:ext uri="{FF2B5EF4-FFF2-40B4-BE49-F238E27FC236}">
                <a16:creationId xmlns:a16="http://schemas.microsoft.com/office/drawing/2014/main" id="{9135F590-F73D-1469-0554-4DA4FBEE0A3C}"/>
              </a:ext>
            </a:extLst>
          </p:cNvPr>
          <p:cNvPicPr>
            <a:picLocks noChangeAspect="1"/>
          </p:cNvPicPr>
          <p:nvPr/>
        </p:nvPicPr>
        <p:blipFill>
          <a:blip r:embed="rId2"/>
          <a:stretch>
            <a:fillRect/>
          </a:stretch>
        </p:blipFill>
        <p:spPr>
          <a:xfrm>
            <a:off x="6002543" y="263013"/>
            <a:ext cx="5707063" cy="2546350"/>
          </a:xfrm>
          <a:prstGeom prst="rect">
            <a:avLst/>
          </a:prstGeom>
        </p:spPr>
      </p:pic>
      <p:pic>
        <p:nvPicPr>
          <p:cNvPr id="7" name="תמונה 6">
            <a:extLst>
              <a:ext uri="{FF2B5EF4-FFF2-40B4-BE49-F238E27FC236}">
                <a16:creationId xmlns:a16="http://schemas.microsoft.com/office/drawing/2014/main" id="{2567A7FE-72F4-0A35-CF19-E875F6421E75}"/>
              </a:ext>
            </a:extLst>
          </p:cNvPr>
          <p:cNvPicPr>
            <a:picLocks noChangeAspect="1"/>
          </p:cNvPicPr>
          <p:nvPr/>
        </p:nvPicPr>
        <p:blipFill>
          <a:blip r:embed="rId3"/>
          <a:stretch>
            <a:fillRect/>
          </a:stretch>
        </p:blipFill>
        <p:spPr>
          <a:xfrm>
            <a:off x="9615948" y="5549383"/>
            <a:ext cx="2427954" cy="1208912"/>
          </a:xfrm>
          <a:prstGeom prst="rect">
            <a:avLst/>
          </a:prstGeom>
        </p:spPr>
      </p:pic>
      <p:sp>
        <p:nvSpPr>
          <p:cNvPr id="2" name="כותרת 1">
            <a:extLst>
              <a:ext uri="{FF2B5EF4-FFF2-40B4-BE49-F238E27FC236}">
                <a16:creationId xmlns:a16="http://schemas.microsoft.com/office/drawing/2014/main" id="{5C85C00B-EB76-B692-1BAD-0CDC16CAF79A}"/>
              </a:ext>
            </a:extLst>
          </p:cNvPr>
          <p:cNvSpPr>
            <a:spLocks noGrp="1"/>
          </p:cNvSpPr>
          <p:nvPr>
            <p:ph type="ctrTitle"/>
          </p:nvPr>
        </p:nvSpPr>
        <p:spPr>
          <a:xfrm>
            <a:off x="773408" y="992094"/>
            <a:ext cx="3616913" cy="2795160"/>
          </a:xfrm>
        </p:spPr>
        <p:txBody>
          <a:bodyPr>
            <a:normAutofit/>
          </a:bodyPr>
          <a:lstStyle/>
          <a:p>
            <a:r>
              <a:rPr lang="he-IL" sz="4400"/>
              <a:t>התמונות שבאלבום </a:t>
            </a:r>
          </a:p>
        </p:txBody>
      </p:sp>
      <p:sp>
        <p:nvSpPr>
          <p:cNvPr id="3" name="כותרת משנה 2">
            <a:extLst>
              <a:ext uri="{FF2B5EF4-FFF2-40B4-BE49-F238E27FC236}">
                <a16:creationId xmlns:a16="http://schemas.microsoft.com/office/drawing/2014/main" id="{08019BCA-4D1F-327B-2F51-ADEA79AA8586}"/>
              </a:ext>
            </a:extLst>
          </p:cNvPr>
          <p:cNvSpPr>
            <a:spLocks noGrp="1"/>
          </p:cNvSpPr>
          <p:nvPr>
            <p:ph type="subTitle" idx="1"/>
          </p:nvPr>
        </p:nvSpPr>
        <p:spPr>
          <a:xfrm>
            <a:off x="996287" y="4121253"/>
            <a:ext cx="3125337" cy="1136843"/>
          </a:xfrm>
        </p:spPr>
        <p:txBody>
          <a:bodyPr>
            <a:normAutofit/>
          </a:bodyPr>
          <a:lstStyle/>
          <a:p>
            <a:r>
              <a:rPr lang="he-IL" sz="1800"/>
              <a:t>איך עובד הזיכרון ולמה ישנן תמונות שנצרבות בתודעה האישית והציבורית?</a:t>
            </a:r>
          </a:p>
        </p:txBody>
      </p:sp>
    </p:spTree>
    <p:extLst>
      <p:ext uri="{BB962C8B-B14F-4D97-AF65-F5344CB8AC3E}">
        <p14:creationId xmlns:p14="http://schemas.microsoft.com/office/powerpoint/2010/main" val="31559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E0E191A-820F-3E14-459B-65B3BCFC1998}"/>
              </a:ext>
            </a:extLst>
          </p:cNvPr>
          <p:cNvSpPr>
            <a:spLocks noGrp="1"/>
          </p:cNvSpPr>
          <p:nvPr>
            <p:ph type="title"/>
          </p:nvPr>
        </p:nvSpPr>
        <p:spPr>
          <a:xfrm>
            <a:off x="686834" y="1153572"/>
            <a:ext cx="3200400" cy="4461163"/>
          </a:xfrm>
        </p:spPr>
        <p:txBody>
          <a:bodyPr>
            <a:normAutofit/>
          </a:bodyPr>
          <a:lstStyle/>
          <a:p>
            <a:r>
              <a:rPr lang="he-IL">
                <a:solidFill>
                  <a:srgbClr val="FFFFFF"/>
                </a:solidFill>
              </a:rPr>
              <a:t>שאלתי את רובי הבוט..</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מציין מיקום תוכן 2">
            <a:extLst>
              <a:ext uri="{FF2B5EF4-FFF2-40B4-BE49-F238E27FC236}">
                <a16:creationId xmlns:a16="http://schemas.microsoft.com/office/drawing/2014/main" id="{3932F4F8-53DD-1D1B-9D82-26662A2F28D5}"/>
              </a:ext>
            </a:extLst>
          </p:cNvPr>
          <p:cNvSpPr>
            <a:spLocks noGrp="1"/>
          </p:cNvSpPr>
          <p:nvPr>
            <p:ph idx="1"/>
          </p:nvPr>
        </p:nvSpPr>
        <p:spPr>
          <a:xfrm>
            <a:off x="4447308" y="591344"/>
            <a:ext cx="6906491" cy="5585619"/>
          </a:xfrm>
        </p:spPr>
        <p:txBody>
          <a:bodyPr anchor="ctr">
            <a:normAutofit lnSpcReduction="10000"/>
          </a:bodyPr>
          <a:lstStyle/>
          <a:p>
            <a:pPr rtl="1"/>
            <a:r>
              <a:rPr lang="he-IL" sz="1600" b="0" i="0" dirty="0">
                <a:effectLst/>
                <a:latin typeface="Rubik"/>
              </a:rPr>
              <a:t>תמונות ש"נצרבות" בתודעה ובזיכרון מתייחסות לרוב לתמונות משפיעות או טעונות רגשית שמותירות רושם מתמשך. יש כמה סיבות לכך שתמונות מסוימות עשויות להשפיע כך:</a:t>
            </a:r>
            <a:br>
              <a:rPr lang="he-IL" sz="1600" b="0" i="0" dirty="0">
                <a:effectLst/>
                <a:latin typeface="Rubik"/>
              </a:rPr>
            </a:br>
            <a:br>
              <a:rPr lang="he-IL" sz="1600" b="0" i="0" dirty="0">
                <a:effectLst/>
                <a:latin typeface="Rubik"/>
              </a:rPr>
            </a:br>
            <a:r>
              <a:rPr lang="he-IL" sz="1600" b="0" i="0" dirty="0">
                <a:effectLst/>
                <a:latin typeface="Rubik"/>
              </a:rPr>
              <a:t>1. </a:t>
            </a:r>
            <a:r>
              <a:rPr lang="he-IL" sz="1600" b="0" i="0" dirty="0">
                <a:effectLst/>
                <a:highlight>
                  <a:srgbClr val="FFFF00"/>
                </a:highlight>
                <a:latin typeface="Rubik"/>
              </a:rPr>
              <a:t>משמעות רגשית: </a:t>
            </a:r>
            <a:r>
              <a:rPr lang="he-IL" sz="1600" b="0" i="0" dirty="0">
                <a:effectLst/>
                <a:latin typeface="Rubik"/>
              </a:rPr>
              <a:t>תמונות המעוררות </a:t>
            </a:r>
            <a:r>
              <a:rPr lang="he-IL" sz="1600" b="1" i="0" dirty="0">
                <a:effectLst/>
                <a:latin typeface="Rubik"/>
              </a:rPr>
              <a:t>רגשות עזים </a:t>
            </a:r>
            <a:r>
              <a:rPr lang="he-IL" sz="1600" b="0" i="0" dirty="0">
                <a:effectLst/>
                <a:latin typeface="Rubik"/>
              </a:rPr>
              <a:t>כמו שמחה, פחד, עצב או הלם נוטות להשפיע עמוקות יותר על המוח והזיכרון שלנו. חוויות טעונות רגשיות נוטות יותר להיות מקודדות ומאוחסנות בזיכרון לטווח ארוך שלנו.</a:t>
            </a:r>
            <a:br>
              <a:rPr lang="he-IL" sz="1600" b="0" i="0" dirty="0">
                <a:effectLst/>
                <a:latin typeface="Rubik"/>
              </a:rPr>
            </a:br>
            <a:br>
              <a:rPr lang="he-IL" sz="1600" b="0" i="0" dirty="0">
                <a:effectLst/>
                <a:latin typeface="Rubik"/>
              </a:rPr>
            </a:br>
            <a:r>
              <a:rPr lang="he-IL" sz="1600" b="0" i="0" dirty="0">
                <a:effectLst/>
                <a:latin typeface="Rubik"/>
              </a:rPr>
              <a:t>2. </a:t>
            </a:r>
            <a:r>
              <a:rPr lang="he-IL" sz="1600" b="0" i="0" dirty="0">
                <a:effectLst/>
                <a:highlight>
                  <a:srgbClr val="FFFF00"/>
                </a:highlight>
                <a:latin typeface="Rubik"/>
              </a:rPr>
              <a:t>ייחודיות או חידוש</a:t>
            </a:r>
            <a:r>
              <a:rPr lang="he-IL" sz="1600" b="0" i="0" dirty="0">
                <a:effectLst/>
                <a:latin typeface="Rubik"/>
              </a:rPr>
              <a:t>: תמונות חריגות או בלתי צפויות יכולות ללכוד את תשומת הלב שלנו ולהשאיר רושם מתמשך. </a:t>
            </a:r>
            <a:r>
              <a:rPr lang="he-IL" sz="1600" b="1" i="0" dirty="0">
                <a:effectLst/>
                <a:latin typeface="Rubik"/>
              </a:rPr>
              <a:t>כאשר תמונה בולטת מהחוויות היומיומיות שלנו, יש סיכוי גבוה יותר להיזכר בה.</a:t>
            </a:r>
            <a:br>
              <a:rPr lang="he-IL" sz="1600" b="1" i="0" dirty="0">
                <a:effectLst/>
                <a:latin typeface="Rubik"/>
              </a:rPr>
            </a:br>
            <a:br>
              <a:rPr lang="he-IL" sz="1600" b="0" i="0" dirty="0">
                <a:effectLst/>
                <a:latin typeface="Rubik"/>
              </a:rPr>
            </a:br>
            <a:r>
              <a:rPr lang="he-IL" sz="1600" b="0" i="0" dirty="0">
                <a:effectLst/>
                <a:latin typeface="Rubik"/>
              </a:rPr>
              <a:t>3. </a:t>
            </a:r>
            <a:r>
              <a:rPr lang="he-IL" sz="1600" b="0" i="0" dirty="0">
                <a:effectLst/>
                <a:highlight>
                  <a:srgbClr val="FFFF00"/>
                </a:highlight>
                <a:latin typeface="Rubik"/>
              </a:rPr>
              <a:t>רלוונטיות אישית</a:t>
            </a:r>
            <a:r>
              <a:rPr lang="he-IL" sz="1600" b="0" i="0" dirty="0">
                <a:effectLst/>
                <a:latin typeface="Rubik"/>
              </a:rPr>
              <a:t>: תמונות בעלות משמעות אישית או </a:t>
            </a:r>
            <a:r>
              <a:rPr lang="he-IL" sz="1600" b="1" i="0" dirty="0">
                <a:effectLst/>
                <a:latin typeface="Rubik"/>
              </a:rPr>
              <a:t>רלוונטית לחיינו </a:t>
            </a:r>
            <a:r>
              <a:rPr lang="he-IL" sz="1600" b="0" i="0" dirty="0">
                <a:effectLst/>
                <a:latin typeface="Rubik"/>
              </a:rPr>
              <a:t>נוטים יותר להיזכר. לדוגמה, תמונות הקשורות לתחומי העניין, המטרות או חוויות העבר שלנו עשויות להיות בלתי נשכחות יותר.</a:t>
            </a:r>
            <a:br>
              <a:rPr lang="he-IL" sz="1600" b="0" i="0" dirty="0">
                <a:effectLst/>
                <a:latin typeface="Rubik"/>
              </a:rPr>
            </a:br>
            <a:br>
              <a:rPr lang="he-IL" sz="1600" b="0" i="0" dirty="0">
                <a:effectLst/>
                <a:latin typeface="Rubik"/>
              </a:rPr>
            </a:br>
            <a:r>
              <a:rPr lang="he-IL" sz="1600" b="0" i="0" dirty="0">
                <a:effectLst/>
                <a:latin typeface="Rubik"/>
              </a:rPr>
              <a:t>4. </a:t>
            </a:r>
            <a:r>
              <a:rPr lang="he-IL" sz="1600" b="0" i="0" dirty="0">
                <a:effectLst/>
                <a:highlight>
                  <a:srgbClr val="FFFF00"/>
                </a:highlight>
                <a:latin typeface="Rubik"/>
              </a:rPr>
              <a:t>חזרה וחיזוק</a:t>
            </a:r>
            <a:r>
              <a:rPr lang="he-IL" sz="1600" b="0" i="0" dirty="0">
                <a:effectLst/>
                <a:latin typeface="Rubik"/>
              </a:rPr>
              <a:t>: חשיפה חוזרת לתמונה יכולה </a:t>
            </a:r>
            <a:r>
              <a:rPr lang="he-IL" sz="1600" b="1" i="0" dirty="0">
                <a:effectLst/>
                <a:latin typeface="Rubik"/>
              </a:rPr>
              <a:t>לחזק את השמירה שלה בזיכרון</a:t>
            </a:r>
            <a:r>
              <a:rPr lang="he-IL" sz="1600" b="0" i="0" dirty="0">
                <a:effectLst/>
                <a:latin typeface="Rubik"/>
              </a:rPr>
              <a:t>. </a:t>
            </a:r>
            <a:br>
              <a:rPr lang="he-IL" sz="1600" b="0" i="0" dirty="0">
                <a:effectLst/>
                <a:latin typeface="Rubik"/>
              </a:rPr>
            </a:br>
            <a:br>
              <a:rPr lang="he-IL" sz="1600" b="0" i="0" dirty="0">
                <a:effectLst/>
                <a:latin typeface="Rubik"/>
              </a:rPr>
            </a:br>
            <a:r>
              <a:rPr lang="he-IL" sz="1600" b="0" i="0" dirty="0">
                <a:effectLst/>
                <a:latin typeface="Rubik"/>
              </a:rPr>
              <a:t>חשוב לציין שהזיכרון והתפיסה של כל אחד הם ייחודיים, כך שלמה שנצרב במוחו של אדם אחד אולי לא תהיה אותה השפעה על אחר. בנוסף, גורמים אינדיבידואליים כמו קשב, תהליכים קוגניטיביים וחוויות אישיות ממלאים גם תפקיד באילו תמונות נצרבות בזיכרונותינו.</a:t>
            </a:r>
          </a:p>
          <a:p>
            <a:pPr rtl="1"/>
            <a:endParaRPr lang="he-IL" sz="1600" dirty="0">
              <a:latin typeface="Rubik"/>
            </a:endParaRPr>
          </a:p>
          <a:p>
            <a:pPr rtl="1"/>
            <a:r>
              <a:rPr lang="he-IL" sz="1600" b="0" i="0" dirty="0">
                <a:effectLst/>
                <a:latin typeface="Rubik"/>
              </a:rPr>
              <a:t>** סיבות אלו הן גם הסיבות שתמונות קשות אליהן אנו נחשפים, יכולות להתפתח לטראומה ולהש</a:t>
            </a:r>
            <a:r>
              <a:rPr lang="he-IL" sz="1600" dirty="0">
                <a:latin typeface="Rubik"/>
              </a:rPr>
              <a:t>פיע עלינו מאוד.</a:t>
            </a:r>
            <a:endParaRPr lang="he-IL" sz="1600" b="0" i="0" dirty="0">
              <a:effectLst/>
              <a:latin typeface="Rubik"/>
            </a:endParaRPr>
          </a:p>
          <a:p>
            <a:pPr marL="0" indent="0">
              <a:buNone/>
            </a:pPr>
            <a:endParaRPr lang="he-IL" sz="1300" dirty="0"/>
          </a:p>
        </p:txBody>
      </p:sp>
    </p:spTree>
    <p:extLst>
      <p:ext uri="{BB962C8B-B14F-4D97-AF65-F5344CB8AC3E}">
        <p14:creationId xmlns:p14="http://schemas.microsoft.com/office/powerpoint/2010/main" val="370366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descr="תמונה שמכילה פני אדם, חיוך, נשנוש, אדם&#10;&#10;התיאור נוצר באופן אוטומטי">
            <a:extLst>
              <a:ext uri="{FF2B5EF4-FFF2-40B4-BE49-F238E27FC236}">
                <a16:creationId xmlns:a16="http://schemas.microsoft.com/office/drawing/2014/main" id="{8B3000DA-C1A1-8CDF-3169-B97CB7CF6626}"/>
              </a:ext>
            </a:extLst>
          </p:cNvPr>
          <p:cNvPicPr>
            <a:picLocks noChangeAspect="1"/>
          </p:cNvPicPr>
          <p:nvPr/>
        </p:nvPicPr>
        <p:blipFill rotWithShape="1">
          <a:blip r:embed="rId3">
            <a:extLst>
              <a:ext uri="{28A0092B-C50C-407E-A947-70E740481C1C}">
                <a14:useLocalDpi xmlns:a14="http://schemas.microsoft.com/office/drawing/2010/main" val="0"/>
              </a:ext>
            </a:extLst>
          </a:blip>
          <a:srcRect r="49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מציין מיקום תוכן 4" descr="תמונה שמכילה בחוץ, עץ, לוויה, מקדש&#10;&#10;התיאור נוצר באופן אוטומטי">
            <a:extLst>
              <a:ext uri="{FF2B5EF4-FFF2-40B4-BE49-F238E27FC236}">
                <a16:creationId xmlns:a16="http://schemas.microsoft.com/office/drawing/2014/main" id="{4031D471-7322-8316-01ED-3C8D5CF8F29A}"/>
              </a:ext>
            </a:extLst>
          </p:cNvPr>
          <p:cNvPicPr>
            <a:picLocks noChangeAspect="1"/>
          </p:cNvPicPr>
          <p:nvPr/>
        </p:nvPicPr>
        <p:blipFill rotWithShape="1">
          <a:blip r:embed="rId4">
            <a:extLst>
              <a:ext uri="{28A0092B-C50C-407E-A947-70E740481C1C}">
                <a14:useLocalDpi xmlns:a14="http://schemas.microsoft.com/office/drawing/2010/main" val="0"/>
              </a:ext>
            </a:extLst>
          </a:blip>
          <a:srcRect r="-2" b="12311"/>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6" name="Freeform: Shape 1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E2A2007F-DA46-DA85-960E-581AC091DB13}"/>
              </a:ext>
            </a:extLst>
          </p:cNvPr>
          <p:cNvSpPr>
            <a:spLocks noGrp="1"/>
          </p:cNvSpPr>
          <p:nvPr>
            <p:ph type="title"/>
          </p:nvPr>
        </p:nvSpPr>
        <p:spPr>
          <a:xfrm>
            <a:off x="448056" y="681038"/>
            <a:ext cx="2804504" cy="1325563"/>
          </a:xfrm>
        </p:spPr>
        <p:txBody>
          <a:bodyPr anchor="ctr">
            <a:normAutofit fontScale="90000"/>
          </a:bodyPr>
          <a:lstStyle/>
          <a:p>
            <a:r>
              <a:rPr lang="he-IL" sz="2800" dirty="0"/>
              <a:t>מהי התמונה שלכם, </a:t>
            </a:r>
            <a:r>
              <a:rPr lang="he-IL" sz="2800" b="1" dirty="0"/>
              <a:t>המביעה</a:t>
            </a:r>
            <a:r>
              <a:rPr lang="he-IL" sz="2800" dirty="0"/>
              <a:t> </a:t>
            </a:r>
            <a:r>
              <a:rPr lang="he-IL" sz="2800" b="1" dirty="0"/>
              <a:t>תקווה</a:t>
            </a:r>
            <a:r>
              <a:rPr lang="he-IL" sz="2800" dirty="0"/>
              <a:t> שנצרבה בכם, מהשבוע האחרון?</a:t>
            </a:r>
          </a:p>
        </p:txBody>
      </p:sp>
      <p:sp>
        <p:nvSpPr>
          <p:cNvPr id="20" name="Rectangle 1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7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6EC5FC3-5873-7199-4AB5-A560C9BBA061}"/>
              </a:ext>
            </a:extLst>
          </p:cNvPr>
          <p:cNvSpPr>
            <a:spLocks noGrp="1"/>
          </p:cNvSpPr>
          <p:nvPr>
            <p:ph type="title"/>
          </p:nvPr>
        </p:nvSpPr>
        <p:spPr>
          <a:xfrm>
            <a:off x="793662" y="386930"/>
            <a:ext cx="10066122" cy="1298448"/>
          </a:xfrm>
        </p:spPr>
        <p:txBody>
          <a:bodyPr anchor="b">
            <a:normAutofit/>
          </a:bodyPr>
          <a:lstStyle/>
          <a:p>
            <a:r>
              <a:rPr lang="he-IL" sz="4800"/>
              <a:t>משחק הזיכרון</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63FE3D8-7F4C-8DBA-A028-3A9D20D7B700}"/>
              </a:ext>
            </a:extLst>
          </p:cNvPr>
          <p:cNvSpPr>
            <a:spLocks noGrp="1"/>
          </p:cNvSpPr>
          <p:nvPr>
            <p:ph idx="1"/>
          </p:nvPr>
        </p:nvSpPr>
        <p:spPr>
          <a:xfrm>
            <a:off x="793661" y="2599509"/>
            <a:ext cx="4530898" cy="3639450"/>
          </a:xfrm>
        </p:spPr>
        <p:txBody>
          <a:bodyPr anchor="ctr">
            <a:normAutofit/>
          </a:bodyPr>
          <a:lstStyle/>
          <a:p>
            <a:r>
              <a:rPr lang="en-US" sz="2000" b="0" i="0">
                <a:effectLst/>
                <a:latin typeface="Source Sans Pro" panose="020F0502020204030204" pitchFamily="34" charset="0"/>
                <a:hlinkClick r:id="rId2"/>
              </a:rPr>
              <a:t>https://view.genial.ly/652abc86bba50d00102cc29a/interactive-content-cognitive-stimulation-game-iv</a:t>
            </a:r>
            <a:endParaRPr lang="he-IL" sz="2000" b="0" i="0">
              <a:effectLst/>
              <a:latin typeface="Source Sans Pro" panose="020F0502020204030204" pitchFamily="34" charset="0"/>
            </a:endParaRPr>
          </a:p>
          <a:p>
            <a:endParaRPr lang="he-IL" sz="2000"/>
          </a:p>
        </p:txBody>
      </p:sp>
      <p:pic>
        <p:nvPicPr>
          <p:cNvPr id="5" name="תמונה 4">
            <a:extLst>
              <a:ext uri="{FF2B5EF4-FFF2-40B4-BE49-F238E27FC236}">
                <a16:creationId xmlns:a16="http://schemas.microsoft.com/office/drawing/2014/main" id="{941C2EA7-7E0F-D7D0-5F56-750C31C8915B}"/>
              </a:ext>
            </a:extLst>
          </p:cNvPr>
          <p:cNvPicPr>
            <a:picLocks noChangeAspect="1"/>
          </p:cNvPicPr>
          <p:nvPr/>
        </p:nvPicPr>
        <p:blipFill>
          <a:blip r:embed="rId3"/>
          <a:stretch>
            <a:fillRect/>
          </a:stretch>
        </p:blipFill>
        <p:spPr>
          <a:xfrm>
            <a:off x="5911532" y="2641786"/>
            <a:ext cx="5150277" cy="3399182"/>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84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7AC17F4-D20B-25DC-2201-1594A7864440}"/>
              </a:ext>
            </a:extLst>
          </p:cNvPr>
          <p:cNvSpPr>
            <a:spLocks noGrp="1"/>
          </p:cNvSpPr>
          <p:nvPr>
            <p:ph type="title"/>
          </p:nvPr>
        </p:nvSpPr>
        <p:spPr>
          <a:xfrm>
            <a:off x="793662" y="386930"/>
            <a:ext cx="10066122" cy="1298448"/>
          </a:xfrm>
        </p:spPr>
        <p:txBody>
          <a:bodyPr anchor="b">
            <a:normAutofit/>
          </a:bodyPr>
          <a:lstStyle/>
          <a:p>
            <a:r>
              <a:rPr lang="he-IL" sz="4800"/>
              <a:t>איך עובד הזיכרון?</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F98098F-C7AB-48C0-A641-E4196B46AC72}"/>
              </a:ext>
            </a:extLst>
          </p:cNvPr>
          <p:cNvSpPr>
            <a:spLocks noGrp="1"/>
          </p:cNvSpPr>
          <p:nvPr>
            <p:ph idx="1"/>
          </p:nvPr>
        </p:nvSpPr>
        <p:spPr>
          <a:xfrm>
            <a:off x="793661" y="2599509"/>
            <a:ext cx="4530898" cy="3639450"/>
          </a:xfrm>
        </p:spPr>
        <p:txBody>
          <a:bodyPr anchor="ctr">
            <a:normAutofit/>
          </a:bodyPr>
          <a:lstStyle/>
          <a:p>
            <a:r>
              <a:rPr lang="he-IL" sz="1700" b="0" i="0">
                <a:effectLst/>
                <a:latin typeface="Open Sans Hebrew"/>
              </a:rPr>
              <a:t>הזיכרון האנושי </a:t>
            </a:r>
            <a:r>
              <a:rPr lang="en-US" sz="1700" b="0" i="0">
                <a:effectLst/>
                <a:latin typeface="Open Sans Hebrew"/>
              </a:rPr>
              <a:t>(memory) </a:t>
            </a:r>
            <a:r>
              <a:rPr lang="he-IL" sz="1700" b="0" i="0">
                <a:effectLst/>
                <a:latin typeface="Open Sans Hebrew"/>
              </a:rPr>
              <a:t>הוא היכולת לשמור מידע על הסביבה, שנקלט מהחושים, לאגור אותו ולחזור ולהשתמש בו.</a:t>
            </a:r>
          </a:p>
          <a:p>
            <a:r>
              <a:rPr lang="he-IL" sz="1700" b="0" i="0">
                <a:effectLst/>
                <a:latin typeface="Open Sans Hebrew"/>
              </a:rPr>
              <a:t>הזיכרון חשוב מאד ליכולת הלמידה שלנו, מכיוון שבעזרתו ניתן לצבור ידע וניסיון מחוויות העבר שלנו. כמו כן הוא משמש לכל פעילות קוגניטיבית, פעילות הקשורה לחשיבה. חשיבות הזיכרון ליכולת ההישרדות שלנו היא קריטית. </a:t>
            </a:r>
          </a:p>
          <a:p>
            <a:r>
              <a:rPr lang="he-IL" sz="1700" b="0" i="0">
                <a:effectLst/>
                <a:latin typeface="Open Sans Hebrew"/>
              </a:rPr>
              <a:t>מבחינת המוח, הזיכרון הוא היכולת שלו לקודד את המידע, לאחסן אותו ולשלוף אותו ממאגר זיכרון, כשהוא נדרש. זה ממש כמו זיכרון של מחשב, שמאחסן מידע בכונן או בתאי זיכרון ושולף את המידע המאוחסן, על פי הצורך.</a:t>
            </a:r>
            <a:endParaRPr lang="he-IL" sz="1700"/>
          </a:p>
        </p:txBody>
      </p:sp>
      <p:pic>
        <p:nvPicPr>
          <p:cNvPr id="5" name="תמונה 4">
            <a:extLst>
              <a:ext uri="{FF2B5EF4-FFF2-40B4-BE49-F238E27FC236}">
                <a16:creationId xmlns:a16="http://schemas.microsoft.com/office/drawing/2014/main" id="{D3835B83-14AD-93C7-1CEE-6698D11A2446}"/>
              </a:ext>
            </a:extLst>
          </p:cNvPr>
          <p:cNvPicPr>
            <a:picLocks noChangeAspect="1"/>
          </p:cNvPicPr>
          <p:nvPr/>
        </p:nvPicPr>
        <p:blipFill>
          <a:blip r:embed="rId2"/>
          <a:stretch>
            <a:fillRect/>
          </a:stretch>
        </p:blipFill>
        <p:spPr>
          <a:xfrm>
            <a:off x="6959188" y="2484255"/>
            <a:ext cx="3054965"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53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3177B8E-BD40-BE43-2617-9E47F100B8F7}"/>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l" rtl="0"/>
            <a:r>
              <a:rPr lang="en-US" sz="3700"/>
              <a:t>תמונות אייקוניות מההיסטוריה</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תיבת טקסט 6">
            <a:extLst>
              <a:ext uri="{FF2B5EF4-FFF2-40B4-BE49-F238E27FC236}">
                <a16:creationId xmlns:a16="http://schemas.microsoft.com/office/drawing/2014/main" id="{66C7AEC0-CF49-7BCC-94A1-7FD029892274}"/>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dirty="0" err="1">
                <a:effectLst/>
              </a:rPr>
              <a:t>תצלום</a:t>
            </a:r>
            <a:r>
              <a:rPr lang="en-US" sz="2000" b="0" i="0" dirty="0">
                <a:effectLst/>
              </a:rPr>
              <a:t> </a:t>
            </a:r>
            <a:r>
              <a:rPr lang="en-US" sz="2000" b="0" i="0" dirty="0" err="1">
                <a:effectLst/>
              </a:rPr>
              <a:t>הצנחנים</a:t>
            </a:r>
            <a:r>
              <a:rPr lang="en-US" sz="2000" b="0" i="0" dirty="0">
                <a:effectLst/>
              </a:rPr>
              <a:t> </a:t>
            </a:r>
            <a:r>
              <a:rPr lang="en-US" sz="2000" b="0" i="0" dirty="0" err="1">
                <a:effectLst/>
              </a:rPr>
              <a:t>בכותל</a:t>
            </a:r>
            <a:r>
              <a:rPr lang="en-US" sz="2000" b="0" i="0" dirty="0">
                <a:effectLst/>
              </a:rPr>
              <a:t> </a:t>
            </a:r>
            <a:r>
              <a:rPr lang="en-US" sz="2000" b="0" i="0" dirty="0" err="1">
                <a:effectLst/>
              </a:rPr>
              <a:t>המערבי</a:t>
            </a:r>
            <a:r>
              <a:rPr lang="en-US" sz="2000" b="0" i="0" dirty="0">
                <a:effectLst/>
              </a:rPr>
              <a:t> </a:t>
            </a:r>
            <a:r>
              <a:rPr lang="en-US" sz="2000" b="0" i="0" dirty="0" err="1">
                <a:effectLst/>
              </a:rPr>
              <a:t>הוא</a:t>
            </a:r>
            <a:r>
              <a:rPr lang="en-US" sz="2000" b="0" i="0" dirty="0">
                <a:effectLst/>
              </a:rPr>
              <a:t> </a:t>
            </a:r>
            <a:r>
              <a:rPr lang="en-US" sz="2000" b="0" i="0" dirty="0" err="1">
                <a:effectLst/>
              </a:rPr>
              <a:t>תצלום</a:t>
            </a:r>
            <a:r>
              <a:rPr lang="en-US" sz="2000" b="0" i="0" dirty="0">
                <a:effectLst/>
              </a:rPr>
              <a:t> </a:t>
            </a:r>
            <a:r>
              <a:rPr lang="en-US" sz="2000" b="0" i="0" dirty="0" err="1">
                <a:effectLst/>
              </a:rPr>
              <a:t>מפורסם</a:t>
            </a:r>
            <a:r>
              <a:rPr lang="en-US" sz="2000" b="0" i="0" dirty="0">
                <a:effectLst/>
              </a:rPr>
              <a:t> </a:t>
            </a:r>
            <a:r>
              <a:rPr lang="he-IL" sz="2000" dirty="0"/>
              <a:t>שצילם</a:t>
            </a:r>
            <a:r>
              <a:rPr lang="en-US" sz="2000" b="0" i="0" dirty="0">
                <a:effectLst/>
              </a:rPr>
              <a:t> </a:t>
            </a:r>
            <a:r>
              <a:rPr lang="en-US" sz="2000" b="0" i="0" dirty="0" err="1">
                <a:effectLst/>
              </a:rPr>
              <a:t>הצלם</a:t>
            </a:r>
            <a:r>
              <a:rPr lang="en-US" sz="2000" b="0" i="0" dirty="0">
                <a:effectLst/>
              </a:rPr>
              <a:t> </a:t>
            </a:r>
            <a:r>
              <a:rPr lang="en-US" sz="2000" b="0" i="0" dirty="0" err="1">
                <a:effectLst/>
              </a:rPr>
              <a:t>דוד</a:t>
            </a:r>
            <a:r>
              <a:rPr lang="en-US" sz="2000" b="0" i="0" dirty="0">
                <a:effectLst/>
              </a:rPr>
              <a:t> </a:t>
            </a:r>
            <a:r>
              <a:rPr lang="en-US" sz="2000" b="0" i="0" dirty="0" err="1">
                <a:effectLst/>
              </a:rPr>
              <a:t>רובינגר</a:t>
            </a:r>
            <a:r>
              <a:rPr lang="en-US" sz="2000" b="0" i="0" dirty="0">
                <a:effectLst/>
              </a:rPr>
              <a:t> מ-7 </a:t>
            </a:r>
            <a:r>
              <a:rPr lang="en-US" sz="2000" b="0" i="0" dirty="0" err="1">
                <a:effectLst/>
              </a:rPr>
              <a:t>ביוני</a:t>
            </a:r>
            <a:r>
              <a:rPr lang="en-US" sz="2000" b="0" i="0" dirty="0">
                <a:effectLst/>
              </a:rPr>
              <a:t> </a:t>
            </a:r>
            <a:r>
              <a:rPr lang="he-IL" sz="2000" b="0" i="0" dirty="0">
                <a:effectLst/>
              </a:rPr>
              <a:t> 1967 ב</a:t>
            </a:r>
            <a:r>
              <a:rPr lang="en-US" sz="2000" b="0" i="0" dirty="0" err="1">
                <a:effectLst/>
              </a:rPr>
              <a:t>עת</a:t>
            </a:r>
            <a:r>
              <a:rPr lang="en-US" sz="2000" b="0" i="0" dirty="0">
                <a:effectLst/>
              </a:rPr>
              <a:t> </a:t>
            </a:r>
            <a:r>
              <a:rPr lang="en-US" sz="2000" b="0" i="0" dirty="0" err="1">
                <a:effectLst/>
              </a:rPr>
              <a:t>שחרור</a:t>
            </a:r>
            <a:r>
              <a:rPr lang="en-US" sz="2000" b="0" i="0" dirty="0">
                <a:effectLst/>
              </a:rPr>
              <a:t> </a:t>
            </a:r>
            <a:r>
              <a:rPr lang="en-US" sz="2000" b="0" i="0" dirty="0" err="1">
                <a:effectLst/>
              </a:rPr>
              <a:t>העיר</a:t>
            </a:r>
            <a:r>
              <a:rPr lang="en-US" sz="2000" b="0" i="0" dirty="0">
                <a:effectLst/>
              </a:rPr>
              <a:t> </a:t>
            </a:r>
            <a:r>
              <a:rPr lang="en-US" sz="2000" b="0" i="0" dirty="0" err="1">
                <a:effectLst/>
              </a:rPr>
              <a:t>העתיקה</a:t>
            </a:r>
            <a:r>
              <a:rPr lang="en-US" sz="2000" b="0" i="0" dirty="0">
                <a:effectLst/>
              </a:rPr>
              <a:t> </a:t>
            </a:r>
            <a:r>
              <a:rPr lang="en-US" sz="2000" b="0" i="0" dirty="0" err="1">
                <a:effectLst/>
              </a:rPr>
              <a:t>והכותל</a:t>
            </a:r>
            <a:r>
              <a:rPr lang="en-US" sz="2000" b="0" i="0" dirty="0">
                <a:effectLst/>
              </a:rPr>
              <a:t> </a:t>
            </a:r>
            <a:r>
              <a:rPr lang="en-US" sz="2000" b="0" i="0" dirty="0" err="1">
                <a:effectLst/>
              </a:rPr>
              <a:t>המערבי</a:t>
            </a:r>
            <a:r>
              <a:rPr lang="en-US" sz="2000" b="0" i="0" dirty="0">
                <a:effectLst/>
              </a:rPr>
              <a:t> </a:t>
            </a:r>
            <a:r>
              <a:rPr lang="en-US" sz="2000" b="0" i="0" dirty="0" err="1">
                <a:effectLst/>
              </a:rPr>
              <a:t>בידי</a:t>
            </a:r>
            <a:r>
              <a:rPr lang="en-US" sz="2000" b="0" i="0" dirty="0">
                <a:effectLst/>
              </a:rPr>
              <a:t> </a:t>
            </a:r>
            <a:r>
              <a:rPr lang="en-US" sz="2000" b="0" i="0" dirty="0" err="1">
                <a:effectLst/>
              </a:rPr>
              <a:t>צה"ל</a:t>
            </a:r>
            <a:r>
              <a:rPr lang="en-US" sz="2000" b="0" i="0" dirty="0">
                <a:effectLst/>
              </a:rPr>
              <a:t> </a:t>
            </a:r>
            <a:r>
              <a:rPr lang="en-US" sz="2000" b="0" i="0" dirty="0" err="1">
                <a:effectLst/>
              </a:rPr>
              <a:t>במלחמת</a:t>
            </a:r>
            <a:r>
              <a:rPr lang="en-US" sz="2000" b="0" i="0" dirty="0">
                <a:effectLst/>
              </a:rPr>
              <a:t> </a:t>
            </a:r>
            <a:r>
              <a:rPr lang="en-US" sz="2000" b="0" i="0" dirty="0" err="1">
                <a:effectLst/>
              </a:rPr>
              <a:t>ששת</a:t>
            </a:r>
            <a:r>
              <a:rPr lang="en-US" sz="2000" b="0" i="0" dirty="0">
                <a:effectLst/>
              </a:rPr>
              <a:t> </a:t>
            </a:r>
            <a:r>
              <a:rPr lang="en-US" sz="2000" b="0" i="0" dirty="0" err="1">
                <a:effectLst/>
              </a:rPr>
              <a:t>הימים</a:t>
            </a:r>
            <a:r>
              <a:rPr lang="en-US" sz="2000" b="0" i="0" dirty="0">
                <a:effectLst/>
              </a:rPr>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he-IL" sz="2000" dirty="0"/>
              <a:t>(ויקיפדיה)</a:t>
            </a:r>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descr="תמונה שמכילה פני אדם, בחוץ, לבוש, אדם&#10;&#10;התיאור נוצר באופן אוטומטי">
            <a:extLst>
              <a:ext uri="{FF2B5EF4-FFF2-40B4-BE49-F238E27FC236}">
                <a16:creationId xmlns:a16="http://schemas.microsoft.com/office/drawing/2014/main" id="{A9935133-56B6-F956-88E6-56A563B1773D}"/>
              </a:ext>
            </a:extLst>
          </p:cNvPr>
          <p:cNvPicPr>
            <a:picLocks noGrp="1" noChangeAspect="1"/>
          </p:cNvPicPr>
          <p:nvPr>
            <p:ph idx="1"/>
          </p:nvPr>
        </p:nvPicPr>
        <p:blipFill rotWithShape="1">
          <a:blip r:embed="rId2"/>
          <a:srcRect l="26821" r="12573"/>
          <a:stretch/>
        </p:blipFill>
        <p:spPr>
          <a:xfrm>
            <a:off x="5977788" y="799352"/>
            <a:ext cx="5425410" cy="5259296"/>
          </a:xfrm>
          <a:prstGeom prst="rect">
            <a:avLst/>
          </a:prstGeom>
        </p:spPr>
      </p:pic>
    </p:spTree>
    <p:extLst>
      <p:ext uri="{BB962C8B-B14F-4D97-AF65-F5344CB8AC3E}">
        <p14:creationId xmlns:p14="http://schemas.microsoft.com/office/powerpoint/2010/main" val="258289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תיבת טקסט 6">
            <a:extLst>
              <a:ext uri="{FF2B5EF4-FFF2-40B4-BE49-F238E27FC236}">
                <a16:creationId xmlns:a16="http://schemas.microsoft.com/office/drawing/2014/main" id="{FDA3AF88-0BD4-C758-049C-92A21A1A1108}"/>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dirty="0" err="1">
                <a:effectLst/>
              </a:rPr>
              <a:t>לפני</a:t>
            </a:r>
            <a:r>
              <a:rPr lang="en-US" sz="2000" b="0" i="0" dirty="0">
                <a:effectLst/>
              </a:rPr>
              <a:t> 55 </a:t>
            </a:r>
            <a:r>
              <a:rPr lang="en-US" sz="2000" b="0" i="0" dirty="0" err="1">
                <a:effectLst/>
              </a:rPr>
              <a:t>שנים</a:t>
            </a:r>
            <a:r>
              <a:rPr lang="en-US" sz="2000" b="0" i="0" dirty="0">
                <a:effectLst/>
              </a:rPr>
              <a:t> </a:t>
            </a:r>
            <a:r>
              <a:rPr lang="en-US" sz="2000" b="0" i="0" dirty="0" err="1">
                <a:effectLst/>
              </a:rPr>
              <a:t>הלכה</a:t>
            </a:r>
            <a:r>
              <a:rPr lang="en-US" sz="2000" b="0" i="0" dirty="0">
                <a:effectLst/>
              </a:rPr>
              <a:t> </a:t>
            </a:r>
            <a:r>
              <a:rPr lang="en-US" sz="2000" b="0" i="0" dirty="0" err="1">
                <a:effectLst/>
              </a:rPr>
              <a:t>לעולמה</a:t>
            </a:r>
            <a:r>
              <a:rPr lang="en-US" sz="2000" b="0" i="0" dirty="0">
                <a:effectLst/>
              </a:rPr>
              <a:t> </a:t>
            </a:r>
            <a:r>
              <a:rPr lang="en-US" sz="2000" b="0" i="0" dirty="0" err="1">
                <a:effectLst/>
              </a:rPr>
              <a:t>אח</a:t>
            </a:r>
            <a:r>
              <a:rPr lang="he-IL" sz="2000" dirty="0"/>
              <a:t>ת הנשים האייקוניות</a:t>
            </a:r>
            <a:r>
              <a:rPr lang="en-US" sz="2000" b="0" i="0" dirty="0">
                <a:effectLst/>
              </a:rPr>
              <a:t> </a:t>
            </a:r>
            <a:r>
              <a:rPr lang="en-US" sz="2000" b="0" i="0" dirty="0" err="1">
                <a:effectLst/>
              </a:rPr>
              <a:t>ביותר</a:t>
            </a:r>
            <a:r>
              <a:rPr lang="en-US" sz="2000" b="0" i="0" dirty="0">
                <a:effectLst/>
              </a:rPr>
              <a:t> </a:t>
            </a:r>
            <a:r>
              <a:rPr lang="en-US" sz="2000" b="0" i="0" dirty="0" err="1">
                <a:effectLst/>
              </a:rPr>
              <a:t>וסמל</a:t>
            </a:r>
            <a:r>
              <a:rPr lang="en-US" sz="2000" b="0" i="0" dirty="0">
                <a:effectLst/>
              </a:rPr>
              <a:t> </a:t>
            </a:r>
            <a:r>
              <a:rPr lang="en-US" sz="2000" b="0" i="0" dirty="0" err="1">
                <a:effectLst/>
              </a:rPr>
              <a:t>של</a:t>
            </a:r>
            <a:r>
              <a:rPr lang="en-US" sz="2000" b="0" i="0" dirty="0">
                <a:effectLst/>
              </a:rPr>
              <a:t> </a:t>
            </a:r>
            <a:r>
              <a:rPr lang="en-US" sz="2000" b="0" i="0" dirty="0" err="1">
                <a:effectLst/>
              </a:rPr>
              <a:t>נשיות</a:t>
            </a:r>
            <a:r>
              <a:rPr lang="he-IL" sz="2000" dirty="0"/>
              <a:t> , </a:t>
            </a:r>
            <a:r>
              <a:rPr lang="en-US" sz="2000" b="0" i="0" dirty="0" err="1">
                <a:effectLst/>
              </a:rPr>
              <a:t>עוצמה</a:t>
            </a:r>
            <a:r>
              <a:rPr lang="en-US" sz="2000" b="0" i="0" dirty="0">
                <a:effectLst/>
              </a:rPr>
              <a:t> </a:t>
            </a:r>
            <a:r>
              <a:rPr lang="en-US" sz="2000" b="0" i="0" dirty="0" err="1">
                <a:effectLst/>
              </a:rPr>
              <a:t>וסטייל</a:t>
            </a:r>
            <a:r>
              <a:rPr lang="en-US" sz="2000" b="0" i="0" dirty="0">
                <a:effectLst/>
              </a:rPr>
              <a:t> - </a:t>
            </a:r>
            <a:r>
              <a:rPr lang="en-US" sz="2000" b="1" i="0" dirty="0" err="1">
                <a:effectLst/>
              </a:rPr>
              <a:t>מרילין</a:t>
            </a:r>
            <a:r>
              <a:rPr lang="en-US" sz="2000" b="1" i="0" dirty="0">
                <a:effectLst/>
              </a:rPr>
              <a:t> </a:t>
            </a:r>
            <a:r>
              <a:rPr lang="en-US" sz="2000" b="1" i="0" dirty="0" err="1">
                <a:effectLst/>
              </a:rPr>
              <a:t>מונרו</a:t>
            </a:r>
            <a:r>
              <a:rPr lang="en-US" sz="2000" b="0" i="0" dirty="0">
                <a:effectLst/>
              </a:rPr>
              <a:t>.</a:t>
            </a:r>
          </a:p>
          <a:p>
            <a:pPr indent="-228600">
              <a:lnSpc>
                <a:spcPct val="90000"/>
              </a:lnSpc>
              <a:spcAft>
                <a:spcPts val="600"/>
              </a:spcAft>
              <a:buFont typeface="Arial" panose="020B0604020202020204" pitchFamily="34" charset="0"/>
              <a:buChar char="•"/>
            </a:pPr>
            <a:r>
              <a:rPr lang="en-US" sz="2000" b="0" i="0" dirty="0">
                <a:effectLst/>
              </a:rPr>
              <a:t> </a:t>
            </a:r>
            <a:r>
              <a:rPr lang="en-US" sz="2000" b="0" i="0" dirty="0" err="1">
                <a:effectLst/>
              </a:rPr>
              <a:t>בין</a:t>
            </a:r>
            <a:r>
              <a:rPr lang="en-US" sz="2000" b="0" i="0" dirty="0">
                <a:effectLst/>
              </a:rPr>
              <a:t> </a:t>
            </a:r>
            <a:r>
              <a:rPr lang="en-US" sz="2000" b="0" i="0" dirty="0" err="1">
                <a:effectLst/>
              </a:rPr>
              <a:t>אלפי</a:t>
            </a:r>
            <a:r>
              <a:rPr lang="en-US" sz="2000" b="0" i="0" dirty="0">
                <a:effectLst/>
              </a:rPr>
              <a:t> </a:t>
            </a:r>
            <a:r>
              <a:rPr lang="en-US" sz="2000" b="0" i="0" dirty="0" err="1">
                <a:effectLst/>
              </a:rPr>
              <a:t>הציטוטים</a:t>
            </a:r>
            <a:r>
              <a:rPr lang="en-US" sz="2000" b="0" i="0" dirty="0">
                <a:effectLst/>
              </a:rPr>
              <a:t>, </a:t>
            </a:r>
            <a:r>
              <a:rPr lang="he-IL" sz="2000" b="0" i="0" dirty="0">
                <a:effectLst/>
              </a:rPr>
              <a:t> </a:t>
            </a:r>
            <a:r>
              <a:rPr lang="en-US" sz="2000" b="0" i="0" dirty="0" err="1">
                <a:effectLst/>
              </a:rPr>
              <a:t>ה</a:t>
            </a:r>
            <a:r>
              <a:rPr lang="en-US" sz="2000" dirty="0" err="1"/>
              <a:t>שירים</a:t>
            </a:r>
            <a:r>
              <a:rPr lang="en-US" sz="2000" dirty="0"/>
              <a:t> </a:t>
            </a:r>
            <a:r>
              <a:rPr lang="en-US" sz="2000" dirty="0" err="1"/>
              <a:t>והסרטים</a:t>
            </a:r>
            <a:r>
              <a:rPr lang="en-US" sz="2000" dirty="0"/>
              <a:t> </a:t>
            </a:r>
            <a:r>
              <a:rPr lang="en-US" sz="2000" b="0" i="0" dirty="0" err="1">
                <a:effectLst/>
              </a:rPr>
              <a:t>הבלתי-נשכחים</a:t>
            </a:r>
            <a:r>
              <a:rPr lang="he-IL" sz="2000" dirty="0"/>
              <a:t>, </a:t>
            </a:r>
            <a:r>
              <a:rPr lang="en-US" sz="2000" b="0" i="0" dirty="0" err="1">
                <a:effectLst/>
              </a:rPr>
              <a:t>נותרה</a:t>
            </a:r>
            <a:r>
              <a:rPr lang="en-US" sz="2000" b="0" i="0" dirty="0">
                <a:effectLst/>
              </a:rPr>
              <a:t> </a:t>
            </a:r>
            <a:r>
              <a:rPr lang="en-US" sz="2000" b="0" i="0" dirty="0" err="1">
                <a:effectLst/>
              </a:rPr>
              <a:t>גם</a:t>
            </a:r>
            <a:r>
              <a:rPr lang="en-US" sz="2000" b="0" i="0" dirty="0">
                <a:effectLst/>
              </a:rPr>
              <a:t> </a:t>
            </a:r>
            <a:r>
              <a:rPr lang="en-US" sz="2000" b="0" i="0" dirty="0" err="1">
                <a:effectLst/>
              </a:rPr>
              <a:t>תמונה</a:t>
            </a:r>
            <a:r>
              <a:rPr lang="en-US" sz="2000" b="0" i="0" dirty="0">
                <a:effectLst/>
              </a:rPr>
              <a:t> </a:t>
            </a:r>
            <a:r>
              <a:rPr lang="en-US" sz="2000" b="0" i="0" dirty="0" err="1">
                <a:effectLst/>
              </a:rPr>
              <a:t>אחת</a:t>
            </a:r>
            <a:r>
              <a:rPr lang="en-US" sz="2000" b="0" i="0" dirty="0">
                <a:effectLst/>
              </a:rPr>
              <a:t> </a:t>
            </a:r>
            <a:r>
              <a:rPr lang="en-US" sz="2000" b="0" i="0" dirty="0" err="1">
                <a:effectLst/>
              </a:rPr>
              <a:t>זכורה</a:t>
            </a:r>
            <a:r>
              <a:rPr lang="en-US" sz="2000" b="0" i="0" dirty="0">
                <a:effectLst/>
              </a:rPr>
              <a:t> </a:t>
            </a:r>
            <a:r>
              <a:rPr lang="en-US" sz="2000" b="0" i="0" dirty="0" err="1">
                <a:effectLst/>
              </a:rPr>
              <a:t>במיוחד</a:t>
            </a:r>
            <a:r>
              <a:rPr lang="en-US" sz="2000" b="0" i="0" dirty="0">
                <a:effectLst/>
              </a:rPr>
              <a:t> </a:t>
            </a:r>
            <a:r>
              <a:rPr lang="en-US" sz="2000" b="0" i="0" dirty="0" err="1">
                <a:effectLst/>
              </a:rPr>
              <a:t>שהותירה</a:t>
            </a:r>
            <a:r>
              <a:rPr lang="en-US" sz="2000" b="0" i="0" dirty="0">
                <a:effectLst/>
              </a:rPr>
              <a:t> </a:t>
            </a:r>
            <a:r>
              <a:rPr lang="en-US" sz="2000" b="0" i="0" dirty="0" err="1">
                <a:effectLst/>
              </a:rPr>
              <a:t>חותם</a:t>
            </a:r>
            <a:r>
              <a:rPr lang="en-US" sz="2000" b="0" i="0" dirty="0">
                <a:effectLst/>
              </a:rPr>
              <a:t>-  </a:t>
            </a:r>
            <a:r>
              <a:rPr lang="en-US" sz="2000" b="0" i="0" dirty="0" err="1">
                <a:effectLst/>
              </a:rPr>
              <a:t>סצנת</a:t>
            </a:r>
            <a:r>
              <a:rPr lang="en-US" sz="2000" b="0" i="0" dirty="0">
                <a:effectLst/>
              </a:rPr>
              <a:t> </a:t>
            </a:r>
            <a:r>
              <a:rPr lang="en-US" sz="2000" b="0" i="0" dirty="0" err="1">
                <a:effectLst/>
              </a:rPr>
              <a:t>השמלה</a:t>
            </a:r>
            <a:r>
              <a:rPr lang="en-US" sz="2000" b="0" i="0" dirty="0">
                <a:effectLst/>
              </a:rPr>
              <a:t> </a:t>
            </a:r>
            <a:r>
              <a:rPr lang="en-US" sz="2000" b="0" i="0" dirty="0" err="1">
                <a:effectLst/>
              </a:rPr>
              <a:t>המעופפת</a:t>
            </a:r>
            <a:r>
              <a:rPr lang="en-US" sz="2000" b="0" i="0" dirty="0">
                <a:effectLst/>
              </a:rPr>
              <a:t> </a:t>
            </a:r>
            <a:r>
              <a:rPr lang="en-US" sz="2000" b="0" i="0" dirty="0" err="1">
                <a:effectLst/>
              </a:rPr>
              <a:t>של</a:t>
            </a:r>
            <a:r>
              <a:rPr lang="en-US" sz="2000" b="0" i="0" dirty="0">
                <a:effectLst/>
              </a:rPr>
              <a:t> </a:t>
            </a:r>
            <a:r>
              <a:rPr lang="en-US" sz="2000" b="0" i="0" dirty="0" err="1">
                <a:effectLst/>
              </a:rPr>
              <a:t>מונרו</a:t>
            </a:r>
            <a:r>
              <a:rPr lang="en-US" sz="2000" b="0" i="0" dirty="0">
                <a:effectLst/>
              </a:rPr>
              <a:t> </a:t>
            </a:r>
            <a:r>
              <a:rPr lang="en-US" sz="2000" b="0" i="0" dirty="0" err="1">
                <a:effectLst/>
              </a:rPr>
              <a:t>בסרט</a:t>
            </a:r>
            <a:r>
              <a:rPr lang="en-US" sz="2000" b="0" i="0" dirty="0">
                <a:effectLst/>
              </a:rPr>
              <a:t> "</a:t>
            </a:r>
            <a:r>
              <a:rPr lang="en-US" sz="2000" b="0" i="0" dirty="0" err="1">
                <a:effectLst/>
              </a:rPr>
              <a:t>חטא</a:t>
            </a:r>
            <a:r>
              <a:rPr lang="en-US" sz="2000" b="0" i="0" dirty="0">
                <a:effectLst/>
              </a:rPr>
              <a:t> </a:t>
            </a:r>
            <a:r>
              <a:rPr lang="en-US" sz="2000" b="0" i="0" dirty="0" err="1">
                <a:effectLst/>
              </a:rPr>
              <a:t>על</a:t>
            </a:r>
            <a:r>
              <a:rPr lang="en-US" sz="2000" b="0" i="0" dirty="0">
                <a:effectLst/>
              </a:rPr>
              <a:t> </a:t>
            </a:r>
            <a:r>
              <a:rPr lang="en-US" sz="2000" b="0" i="0" dirty="0" err="1">
                <a:effectLst/>
              </a:rPr>
              <a:t>סף</a:t>
            </a:r>
            <a:r>
              <a:rPr lang="en-US" sz="2000" b="0" i="0" dirty="0">
                <a:effectLst/>
              </a:rPr>
              <a:t> </a:t>
            </a:r>
            <a:r>
              <a:rPr lang="en-US" sz="2000" b="0" i="0" dirty="0" err="1">
                <a:effectLst/>
              </a:rPr>
              <a:t>ביתך</a:t>
            </a:r>
            <a:r>
              <a:rPr lang="en-US" sz="2000" b="0" i="0" dirty="0">
                <a:effectLst/>
              </a:rPr>
              <a:t>", </a:t>
            </a:r>
            <a:r>
              <a:rPr lang="en-US" sz="2000" b="0" i="0" dirty="0" err="1">
                <a:effectLst/>
              </a:rPr>
              <a:t>שיצא</a:t>
            </a:r>
            <a:r>
              <a:rPr lang="en-US" sz="2000" b="0" i="0" dirty="0">
                <a:effectLst/>
              </a:rPr>
              <a:t> </a:t>
            </a:r>
            <a:r>
              <a:rPr lang="en-US" sz="2000" b="0" i="0" dirty="0" err="1">
                <a:effectLst/>
              </a:rPr>
              <a:t>לאקרנים</a:t>
            </a:r>
            <a:r>
              <a:rPr lang="en-US" sz="2000" b="0" i="0" dirty="0">
                <a:effectLst/>
              </a:rPr>
              <a:t> ב1955</a:t>
            </a:r>
          </a:p>
          <a:p>
            <a:pPr indent="-228600">
              <a:lnSpc>
                <a:spcPct val="90000"/>
              </a:lnSpc>
              <a:spcAft>
                <a:spcPts val="600"/>
              </a:spcAft>
              <a:buFont typeface="Arial" panose="020B0604020202020204" pitchFamily="34" charset="0"/>
              <a:buChar char="•"/>
            </a:pPr>
            <a:r>
              <a:rPr lang="en-US" sz="2000" b="0" i="0" dirty="0" err="1">
                <a:effectLst/>
              </a:rPr>
              <a:t>התמונה</a:t>
            </a:r>
            <a:r>
              <a:rPr lang="en-US" sz="2000" b="0" i="0" dirty="0">
                <a:effectLst/>
              </a:rPr>
              <a:t> </a:t>
            </a:r>
            <a:r>
              <a:rPr lang="en-US" sz="2000" b="0" i="0" dirty="0" err="1">
                <a:effectLst/>
              </a:rPr>
              <a:t>הפכה</a:t>
            </a:r>
            <a:r>
              <a:rPr lang="en-US" sz="2000" b="0" i="0" dirty="0">
                <a:effectLst/>
              </a:rPr>
              <a:t> </a:t>
            </a:r>
            <a:r>
              <a:rPr lang="en-US" sz="2000" b="0" i="0" dirty="0" err="1">
                <a:effectLst/>
              </a:rPr>
              <a:t>לסימן</a:t>
            </a:r>
            <a:r>
              <a:rPr lang="en-US" sz="2000" b="0" i="0" dirty="0">
                <a:effectLst/>
              </a:rPr>
              <a:t> </a:t>
            </a:r>
            <a:r>
              <a:rPr lang="en-US" sz="2000" b="0" i="0" dirty="0" err="1">
                <a:effectLst/>
              </a:rPr>
              <a:t>ההיכר</a:t>
            </a:r>
            <a:r>
              <a:rPr lang="en-US" sz="2000" b="0" i="0" dirty="0">
                <a:effectLst/>
              </a:rPr>
              <a:t> </a:t>
            </a:r>
            <a:r>
              <a:rPr lang="en-US" sz="2000" b="0" i="0" dirty="0" err="1">
                <a:effectLst/>
              </a:rPr>
              <a:t>של</a:t>
            </a:r>
            <a:r>
              <a:rPr lang="en-US" sz="2000" b="0" i="0" dirty="0">
                <a:effectLst/>
              </a:rPr>
              <a:t> </a:t>
            </a:r>
            <a:r>
              <a:rPr lang="en-US" sz="2000" b="0" i="0" dirty="0" err="1">
                <a:effectLst/>
              </a:rPr>
              <a:t>השחקנית</a:t>
            </a:r>
            <a:endParaRPr lang="en-US" sz="2000" b="0" i="0" dirty="0">
              <a:effectLst/>
            </a:endParaRPr>
          </a:p>
          <a:p>
            <a:pPr indent="-228600" algn="l" rtl="0">
              <a:lnSpc>
                <a:spcPct val="90000"/>
              </a:lnSpc>
              <a:spcAft>
                <a:spcPts val="600"/>
              </a:spcAft>
              <a:buFont typeface="Arial" panose="020B0604020202020204" pitchFamily="34" charset="0"/>
              <a:buChar char="•"/>
            </a:pPr>
            <a:r>
              <a:rPr lang="en-US" sz="2000" dirty="0" err="1"/>
              <a:t>ynet</a:t>
            </a:r>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descr="תמונה שמכילה אדם, לבוש, פני אדם, הנעלה&#10;&#10;התיאור נוצר באופן אוטומטי">
            <a:extLst>
              <a:ext uri="{FF2B5EF4-FFF2-40B4-BE49-F238E27FC236}">
                <a16:creationId xmlns:a16="http://schemas.microsoft.com/office/drawing/2014/main" id="{AAC4292F-1642-D1D8-4D7A-ED140DEB4E65}"/>
              </a:ext>
            </a:extLst>
          </p:cNvPr>
          <p:cNvPicPr>
            <a:picLocks noGrp="1" noChangeAspect="1"/>
          </p:cNvPicPr>
          <p:nvPr>
            <p:ph idx="1"/>
          </p:nvPr>
        </p:nvPicPr>
        <p:blipFill rotWithShape="1">
          <a:blip r:embed="rId2"/>
          <a:srcRect r="3" b="23663"/>
          <a:stretch/>
        </p:blipFill>
        <p:spPr>
          <a:xfrm>
            <a:off x="5977788" y="799352"/>
            <a:ext cx="5425410" cy="5259296"/>
          </a:xfrm>
          <a:prstGeom prst="rect">
            <a:avLst/>
          </a:prstGeom>
        </p:spPr>
      </p:pic>
    </p:spTree>
    <p:extLst>
      <p:ext uri="{BB962C8B-B14F-4D97-AF65-F5344CB8AC3E}">
        <p14:creationId xmlns:p14="http://schemas.microsoft.com/office/powerpoint/2010/main" val="114097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מציין מיקום תוכן 4" descr="תמונה שמכילה לבוש, חליפה, פני אדם, אדם&#10;&#10;התיאור נוצר באופן אוטומטי">
            <a:extLst>
              <a:ext uri="{FF2B5EF4-FFF2-40B4-BE49-F238E27FC236}">
                <a16:creationId xmlns:a16="http://schemas.microsoft.com/office/drawing/2014/main" id="{F3B9E119-6AC6-F882-3132-74DE5896BD88}"/>
              </a:ext>
            </a:extLst>
          </p:cNvPr>
          <p:cNvPicPr>
            <a:picLocks noGrp="1" noChangeAspect="1"/>
          </p:cNvPicPr>
          <p:nvPr>
            <p:ph idx="1"/>
          </p:nvPr>
        </p:nvPicPr>
        <p:blipFill rotWithShape="1">
          <a:blip r:embed="rId2"/>
          <a:srcRect t="26997" b="12204"/>
          <a:stretch/>
        </p:blipFill>
        <p:spPr>
          <a:xfrm>
            <a:off x="20" y="1282"/>
            <a:ext cx="12191980" cy="6856718"/>
          </a:xfrm>
          <a:prstGeom prst="rect">
            <a:avLst/>
          </a:prstGeom>
        </p:spPr>
      </p:pic>
      <p:sp>
        <p:nvSpPr>
          <p:cNvPr id="6" name="תיבת טקסט 5">
            <a:extLst>
              <a:ext uri="{FF2B5EF4-FFF2-40B4-BE49-F238E27FC236}">
                <a16:creationId xmlns:a16="http://schemas.microsoft.com/office/drawing/2014/main" id="{38706D69-69FF-520F-E23B-973A1F14BD8A}"/>
              </a:ext>
            </a:extLst>
          </p:cNvPr>
          <p:cNvSpPr txBox="1"/>
          <p:nvPr/>
        </p:nvSpPr>
        <p:spPr>
          <a:xfrm>
            <a:off x="7431663" y="2891204"/>
            <a:ext cx="4758813" cy="907941"/>
          </a:xfrm>
          <a:prstGeom prst="rect">
            <a:avLst/>
          </a:prstGeom>
          <a:noFill/>
        </p:spPr>
        <p:txBody>
          <a:bodyPr wrap="square">
            <a:spAutoFit/>
          </a:bodyPr>
          <a:lstStyle/>
          <a:p>
            <a:pPr>
              <a:spcAft>
                <a:spcPts val="600"/>
              </a:spcAft>
            </a:pPr>
            <a:r>
              <a:rPr lang="he-IL" sz="2400" b="1" i="0" dirty="0">
                <a:solidFill>
                  <a:schemeClr val="accent2"/>
                </a:solidFill>
                <a:effectLst/>
                <a:latin typeface="NarkisBlock"/>
              </a:rPr>
              <a:t>הכרזת העצמאות על ידי דוד בן גוריון</a:t>
            </a:r>
          </a:p>
          <a:p>
            <a:pPr>
              <a:spcAft>
                <a:spcPts val="600"/>
              </a:spcAft>
            </a:pPr>
            <a:r>
              <a:rPr lang="he-IL" sz="2400" b="1" dirty="0">
                <a:solidFill>
                  <a:schemeClr val="accent2"/>
                </a:solidFill>
                <a:latin typeface="NarkisBlock"/>
              </a:rPr>
              <a:t>בבית דיזינגוף בתל אביב</a:t>
            </a:r>
            <a:endParaRPr lang="he-IL" sz="2400" b="1" dirty="0">
              <a:solidFill>
                <a:schemeClr val="accent2"/>
              </a:solidFill>
            </a:endParaRPr>
          </a:p>
        </p:txBody>
      </p:sp>
    </p:spTree>
    <p:extLst>
      <p:ext uri="{BB962C8B-B14F-4D97-AF65-F5344CB8AC3E}">
        <p14:creationId xmlns:p14="http://schemas.microsoft.com/office/powerpoint/2010/main" val="31960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descr="תמונה שמכילה לבוש, אדם, הנעלה, בחוץ&#10;&#10;התיאור נוצר באופן אוטומטי">
            <a:extLst>
              <a:ext uri="{FF2B5EF4-FFF2-40B4-BE49-F238E27FC236}">
                <a16:creationId xmlns:a16="http://schemas.microsoft.com/office/drawing/2014/main" id="{776EF130-46B8-1B91-9A63-3237C856BBAD}"/>
              </a:ext>
            </a:extLst>
          </p:cNvPr>
          <p:cNvPicPr>
            <a:picLocks noGrp="1" noChangeAspect="1"/>
          </p:cNvPicPr>
          <p:nvPr>
            <p:ph idx="1"/>
          </p:nvPr>
        </p:nvPicPr>
        <p:blipFill rotWithShape="1">
          <a:blip r:embed="rId2"/>
          <a:srcRect b="2332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תיבת טקסט 5">
            <a:extLst>
              <a:ext uri="{FF2B5EF4-FFF2-40B4-BE49-F238E27FC236}">
                <a16:creationId xmlns:a16="http://schemas.microsoft.com/office/drawing/2014/main" id="{04AC8217-8315-D221-08F7-520727671529}"/>
              </a:ext>
            </a:extLst>
          </p:cNvPr>
          <p:cNvSpPr txBox="1"/>
          <p:nvPr/>
        </p:nvSpPr>
        <p:spPr>
          <a:xfrm>
            <a:off x="7935402" y="743447"/>
            <a:ext cx="344576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3600" b="1" dirty="0" err="1">
                <a:latin typeface="+mj-lt"/>
                <a:ea typeface="+mj-ea"/>
                <a:cs typeface="+mj-cs"/>
              </a:rPr>
              <a:t>תומר</a:t>
            </a:r>
            <a:r>
              <a:rPr lang="en-US" sz="3600" b="1" dirty="0">
                <a:latin typeface="+mj-lt"/>
                <a:ea typeface="+mj-ea"/>
                <a:cs typeface="+mj-cs"/>
              </a:rPr>
              <a:t> </a:t>
            </a:r>
            <a:r>
              <a:rPr lang="en-US" sz="3600" b="1" dirty="0" err="1">
                <a:latin typeface="+mj-lt"/>
                <a:ea typeface="+mj-ea"/>
                <a:cs typeface="+mj-cs"/>
              </a:rPr>
              <a:t>בוהדנה</a:t>
            </a:r>
            <a:r>
              <a:rPr lang="en-US" sz="3600" dirty="0">
                <a:latin typeface="+mj-lt"/>
                <a:ea typeface="+mj-ea"/>
                <a:cs typeface="+mj-cs"/>
              </a:rPr>
              <a:t>, </a:t>
            </a:r>
            <a:r>
              <a:rPr lang="en-US" sz="3600" dirty="0" err="1">
                <a:latin typeface="+mj-lt"/>
                <a:ea typeface="+mj-ea"/>
                <a:cs typeface="+mj-cs"/>
              </a:rPr>
              <a:t>נפצע</a:t>
            </a:r>
            <a:r>
              <a:rPr lang="en-US" sz="3600" dirty="0">
                <a:latin typeface="+mj-lt"/>
                <a:ea typeface="+mj-ea"/>
                <a:cs typeface="+mj-cs"/>
              </a:rPr>
              <a:t> </a:t>
            </a:r>
            <a:r>
              <a:rPr lang="en-US" sz="3600" dirty="0" err="1">
                <a:latin typeface="+mj-lt"/>
                <a:ea typeface="+mj-ea"/>
                <a:cs typeface="+mj-cs"/>
              </a:rPr>
              <a:t>קשה</a:t>
            </a:r>
            <a:r>
              <a:rPr lang="en-US" sz="3600" dirty="0">
                <a:latin typeface="+mj-lt"/>
                <a:ea typeface="+mj-ea"/>
                <a:cs typeface="+mj-cs"/>
              </a:rPr>
              <a:t> </a:t>
            </a:r>
            <a:r>
              <a:rPr lang="en-US" sz="3600" b="1" dirty="0" err="1">
                <a:latin typeface="+mj-lt"/>
                <a:ea typeface="+mj-ea"/>
                <a:cs typeface="+mj-cs"/>
              </a:rPr>
              <a:t>במלחמת</a:t>
            </a:r>
            <a:r>
              <a:rPr lang="en-US" sz="3600" b="1" dirty="0">
                <a:latin typeface="+mj-lt"/>
                <a:ea typeface="+mj-ea"/>
                <a:cs typeface="+mj-cs"/>
              </a:rPr>
              <a:t> </a:t>
            </a:r>
            <a:r>
              <a:rPr lang="en-US" sz="3600" b="1" dirty="0" err="1">
                <a:latin typeface="+mj-lt"/>
                <a:ea typeface="+mj-ea"/>
                <a:cs typeface="+mj-cs"/>
              </a:rPr>
              <a:t>לבנון</a:t>
            </a:r>
            <a:r>
              <a:rPr lang="en-US" sz="3600" b="1" dirty="0">
                <a:latin typeface="+mj-lt"/>
                <a:ea typeface="+mj-ea"/>
                <a:cs typeface="+mj-cs"/>
              </a:rPr>
              <a:t> </a:t>
            </a:r>
            <a:r>
              <a:rPr lang="en-US" sz="3600" b="1" dirty="0" err="1">
                <a:latin typeface="+mj-lt"/>
                <a:ea typeface="+mj-ea"/>
                <a:cs typeface="+mj-cs"/>
              </a:rPr>
              <a:t>השנייה</a:t>
            </a:r>
            <a:r>
              <a:rPr lang="en-US" sz="3600" dirty="0">
                <a:latin typeface="+mj-lt"/>
                <a:ea typeface="+mj-ea"/>
                <a:cs typeface="+mj-cs"/>
              </a:rPr>
              <a:t> , </a:t>
            </a:r>
            <a:r>
              <a:rPr lang="en-US" sz="3600" dirty="0" err="1">
                <a:latin typeface="+mj-lt"/>
                <a:ea typeface="+mj-ea"/>
                <a:cs typeface="+mj-cs"/>
              </a:rPr>
              <a:t>תמונתו</a:t>
            </a:r>
            <a:r>
              <a:rPr lang="en-US" sz="3600" dirty="0">
                <a:latin typeface="+mj-lt"/>
                <a:ea typeface="+mj-ea"/>
                <a:cs typeface="+mj-cs"/>
              </a:rPr>
              <a:t> </a:t>
            </a:r>
            <a:r>
              <a:rPr lang="en-US" sz="3600" dirty="0" err="1">
                <a:latin typeface="+mj-lt"/>
                <a:ea typeface="+mj-ea"/>
                <a:cs typeface="+mj-cs"/>
              </a:rPr>
              <a:t>מסמן</a:t>
            </a:r>
            <a:r>
              <a:rPr lang="en-US" sz="3600" dirty="0">
                <a:latin typeface="+mj-lt"/>
                <a:ea typeface="+mj-ea"/>
                <a:cs typeface="+mj-cs"/>
              </a:rPr>
              <a:t> "</a:t>
            </a:r>
            <a:r>
              <a:rPr lang="en-US" sz="3600" dirty="0" err="1">
                <a:latin typeface="+mj-lt"/>
                <a:ea typeface="+mj-ea"/>
                <a:cs typeface="+mj-cs"/>
              </a:rPr>
              <a:t>וי</a:t>
            </a:r>
            <a:r>
              <a:rPr lang="en-US" sz="3600" dirty="0">
                <a:latin typeface="+mj-lt"/>
                <a:ea typeface="+mj-ea"/>
                <a:cs typeface="+mj-cs"/>
              </a:rPr>
              <a:t>" </a:t>
            </a:r>
            <a:r>
              <a:rPr lang="en-US" sz="3600" dirty="0" err="1">
                <a:latin typeface="+mj-lt"/>
                <a:ea typeface="+mj-ea"/>
                <a:cs typeface="+mj-cs"/>
              </a:rPr>
              <a:t>באצבעותיו</a:t>
            </a:r>
            <a:r>
              <a:rPr lang="he-IL" sz="3600" dirty="0">
                <a:latin typeface="+mj-lt"/>
                <a:ea typeface="+mj-ea"/>
                <a:cs typeface="+mj-cs"/>
              </a:rPr>
              <a:t>,</a:t>
            </a:r>
            <a:r>
              <a:rPr lang="en-US" sz="3600" dirty="0">
                <a:latin typeface="+mj-lt"/>
                <a:ea typeface="+mj-ea"/>
                <a:cs typeface="+mj-cs"/>
              </a:rPr>
              <a:t> </a:t>
            </a:r>
            <a:r>
              <a:rPr lang="en-US" sz="3600" dirty="0" err="1">
                <a:latin typeface="+mj-lt"/>
                <a:ea typeface="+mj-ea"/>
                <a:cs typeface="+mj-cs"/>
              </a:rPr>
              <a:t>נצרבה</a:t>
            </a:r>
            <a:r>
              <a:rPr lang="en-US" sz="3600" dirty="0">
                <a:latin typeface="+mj-lt"/>
                <a:ea typeface="+mj-ea"/>
                <a:cs typeface="+mj-cs"/>
              </a:rPr>
              <a:t> </a:t>
            </a:r>
            <a:r>
              <a:rPr lang="en-US" sz="3600" dirty="0" err="1">
                <a:latin typeface="+mj-lt"/>
                <a:ea typeface="+mj-ea"/>
                <a:cs typeface="+mj-cs"/>
              </a:rPr>
              <a:t>בתודעה</a:t>
            </a:r>
            <a:r>
              <a:rPr lang="en-US" sz="3600" dirty="0">
                <a:latin typeface="+mj-lt"/>
                <a:ea typeface="+mj-ea"/>
                <a:cs typeface="+mj-cs"/>
              </a:rPr>
              <a:t> </a:t>
            </a:r>
            <a:r>
              <a:rPr lang="en-US" sz="3600" dirty="0" err="1">
                <a:latin typeface="+mj-lt"/>
                <a:ea typeface="+mj-ea"/>
                <a:cs typeface="+mj-cs"/>
              </a:rPr>
              <a:t>הציבורית</a:t>
            </a:r>
            <a:r>
              <a:rPr lang="en-US" sz="3600" dirty="0">
                <a:latin typeface="+mj-lt"/>
                <a:ea typeface="+mj-ea"/>
                <a:cs typeface="+mj-cs"/>
              </a:rPr>
              <a:t>.</a:t>
            </a:r>
            <a:endParaRPr lang="en-US" sz="3600" b="0" i="0" dirty="0">
              <a:effectLst/>
              <a:latin typeface="+mj-lt"/>
              <a:ea typeface="+mj-ea"/>
              <a:cs typeface="+mj-cs"/>
            </a:endParaRPr>
          </a:p>
        </p:txBody>
      </p:sp>
    </p:spTree>
    <p:extLst>
      <p:ext uri="{BB962C8B-B14F-4D97-AF65-F5344CB8AC3E}">
        <p14:creationId xmlns:p14="http://schemas.microsoft.com/office/powerpoint/2010/main" val="12037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תמונה 9" descr="תמונה שמכילה אדם, יחף, בחוץ, ברך&#10;&#10;התיאור נוצר באופן אוטומטי">
            <a:extLst>
              <a:ext uri="{FF2B5EF4-FFF2-40B4-BE49-F238E27FC236}">
                <a16:creationId xmlns:a16="http://schemas.microsoft.com/office/drawing/2014/main" id="{CC627CE4-F3ED-410E-7E72-53FB181D894C}"/>
              </a:ext>
            </a:extLst>
          </p:cNvPr>
          <p:cNvPicPr>
            <a:picLocks noChangeAspect="1"/>
          </p:cNvPicPr>
          <p:nvPr/>
        </p:nvPicPr>
        <p:blipFill rotWithShape="1">
          <a:blip r:embed="rId3"/>
          <a:srcRect t="360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תיבת טקסט 5">
            <a:extLst>
              <a:ext uri="{FF2B5EF4-FFF2-40B4-BE49-F238E27FC236}">
                <a16:creationId xmlns:a16="http://schemas.microsoft.com/office/drawing/2014/main" id="{2358BFA3-661D-F765-5A50-68F5CB042FEE}"/>
              </a:ext>
            </a:extLst>
          </p:cNvPr>
          <p:cNvSpPr txBox="1"/>
          <p:nvPr/>
        </p:nvSpPr>
        <p:spPr>
          <a:xfrm>
            <a:off x="5355100" y="698448"/>
            <a:ext cx="5721484" cy="435133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err="1"/>
              <a:t>דוד</a:t>
            </a:r>
            <a:r>
              <a:rPr lang="en-US" sz="2000" dirty="0"/>
              <a:t> </a:t>
            </a:r>
            <a:r>
              <a:rPr lang="en-US" sz="2000" dirty="0" err="1"/>
              <a:t>בן</a:t>
            </a:r>
            <a:r>
              <a:rPr lang="en-US" sz="2000" dirty="0"/>
              <a:t> </a:t>
            </a:r>
            <a:r>
              <a:rPr lang="en-US" sz="2000" dirty="0" err="1"/>
              <a:t>גוריון</a:t>
            </a:r>
            <a:r>
              <a:rPr lang="en-US" sz="2000" dirty="0"/>
              <a:t> </a:t>
            </a:r>
            <a:r>
              <a:rPr lang="en-US" sz="2000" dirty="0" err="1"/>
              <a:t>עומד</a:t>
            </a:r>
            <a:r>
              <a:rPr lang="en-US" sz="2000" dirty="0"/>
              <a:t> </a:t>
            </a:r>
            <a:r>
              <a:rPr lang="en-US" sz="2000" dirty="0" err="1"/>
              <a:t>על</a:t>
            </a:r>
            <a:r>
              <a:rPr lang="en-US" sz="2000" dirty="0"/>
              <a:t> </a:t>
            </a:r>
            <a:r>
              <a:rPr lang="en-US" sz="2000" dirty="0" err="1"/>
              <a:t>הראש</a:t>
            </a:r>
            <a:r>
              <a:rPr lang="en-US" sz="2000" dirty="0"/>
              <a:t>.</a:t>
            </a:r>
          </a:p>
          <a:p>
            <a:pPr indent="-228600">
              <a:lnSpc>
                <a:spcPct val="90000"/>
              </a:lnSpc>
              <a:spcAft>
                <a:spcPts val="600"/>
              </a:spcAft>
              <a:buFont typeface="Arial" panose="020B0604020202020204" pitchFamily="34" charset="0"/>
              <a:buChar char="•"/>
            </a:pPr>
            <a:r>
              <a:rPr lang="en-US" sz="2000" dirty="0" err="1"/>
              <a:t>צולם</a:t>
            </a:r>
            <a:r>
              <a:rPr lang="en-US" sz="2000" dirty="0"/>
              <a:t> </a:t>
            </a:r>
            <a:r>
              <a:rPr lang="en-US" sz="2000" dirty="0" err="1"/>
              <a:t>בחוף</a:t>
            </a:r>
            <a:r>
              <a:rPr lang="en-US" sz="2000" dirty="0"/>
              <a:t> </a:t>
            </a:r>
            <a:r>
              <a:rPr lang="en-US" sz="2000" dirty="0" err="1"/>
              <a:t>השרון</a:t>
            </a:r>
            <a:r>
              <a:rPr lang="en-US" sz="2000" dirty="0"/>
              <a:t> </a:t>
            </a:r>
            <a:r>
              <a:rPr lang="en-US" sz="2000" dirty="0" err="1"/>
              <a:t>בתל</a:t>
            </a:r>
            <a:r>
              <a:rPr lang="en-US" sz="2000" dirty="0"/>
              <a:t> </a:t>
            </a:r>
            <a:r>
              <a:rPr lang="en-US" sz="2000" dirty="0" err="1"/>
              <a:t>אביב</a:t>
            </a:r>
            <a:r>
              <a:rPr lang="en-US" sz="2000" dirty="0"/>
              <a:t>, 1957   </a:t>
            </a:r>
            <a:r>
              <a:rPr lang="en-US" sz="2000" dirty="0" err="1"/>
              <a:t>על</a:t>
            </a:r>
            <a:r>
              <a:rPr lang="en-US" sz="2000" dirty="0"/>
              <a:t> </a:t>
            </a:r>
            <a:r>
              <a:rPr lang="en-US" sz="2000" dirty="0" err="1"/>
              <a:t>ידי</a:t>
            </a:r>
            <a:r>
              <a:rPr lang="en-US" sz="2000" dirty="0"/>
              <a:t> </a:t>
            </a:r>
            <a:r>
              <a:rPr lang="en-US" sz="2000" dirty="0" err="1"/>
              <a:t>פאול</a:t>
            </a:r>
            <a:r>
              <a:rPr lang="en-US" sz="2000" dirty="0"/>
              <a:t> </a:t>
            </a:r>
            <a:r>
              <a:rPr lang="en-US" sz="2000" dirty="0" err="1"/>
              <a:t>גולדמן</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מבחינת</a:t>
            </a:r>
            <a:r>
              <a:rPr lang="en-US" sz="2000" dirty="0"/>
              <a:t> </a:t>
            </a:r>
            <a:r>
              <a:rPr lang="en-US" sz="2000" dirty="0" err="1"/>
              <a:t>בן</a:t>
            </a:r>
            <a:r>
              <a:rPr lang="en-US" sz="2000" dirty="0"/>
              <a:t> </a:t>
            </a:r>
            <a:r>
              <a:rPr lang="en-US" sz="2000" dirty="0" err="1"/>
              <a:t>גוריון</a:t>
            </a:r>
            <a:r>
              <a:rPr lang="he-IL" sz="2000" dirty="0"/>
              <a:t>,</a:t>
            </a:r>
            <a:r>
              <a:rPr lang="en-US" sz="2000" dirty="0"/>
              <a:t> </a:t>
            </a:r>
            <a:r>
              <a:rPr lang="en-US" sz="2000" dirty="0" err="1"/>
              <a:t>לעמוד</a:t>
            </a:r>
            <a:r>
              <a:rPr lang="en-US" sz="2000" dirty="0"/>
              <a:t> </a:t>
            </a:r>
            <a:r>
              <a:rPr lang="en-US" sz="2000" dirty="0" err="1"/>
              <a:t>על</a:t>
            </a:r>
            <a:r>
              <a:rPr lang="en-US" sz="2000" dirty="0"/>
              <a:t> </a:t>
            </a:r>
            <a:r>
              <a:rPr lang="en-US" sz="2000" dirty="0" err="1"/>
              <a:t>הראש</a:t>
            </a:r>
            <a:r>
              <a:rPr lang="en-US" sz="2000" dirty="0"/>
              <a:t> "</a:t>
            </a:r>
            <a:r>
              <a:rPr lang="en-US" sz="2000" dirty="0" err="1"/>
              <a:t>זה</a:t>
            </a:r>
            <a:r>
              <a:rPr lang="en-US" sz="2000" dirty="0"/>
              <a:t> </a:t>
            </a:r>
            <a:r>
              <a:rPr lang="en-US" sz="2000" dirty="0" err="1"/>
              <a:t>היה</a:t>
            </a:r>
            <a:r>
              <a:rPr lang="en-US" sz="2000" dirty="0"/>
              <a:t> </a:t>
            </a:r>
            <a:r>
              <a:rPr lang="en-US" sz="2000" dirty="0" err="1"/>
              <a:t>לראות</a:t>
            </a:r>
            <a:r>
              <a:rPr lang="en-US" sz="2000" dirty="0"/>
              <a:t> </a:t>
            </a:r>
            <a:r>
              <a:rPr lang="en-US" sz="2000" dirty="0" err="1"/>
              <a:t>את</a:t>
            </a:r>
            <a:r>
              <a:rPr lang="en-US" sz="2000" dirty="0"/>
              <a:t> </a:t>
            </a:r>
            <a:r>
              <a:rPr lang="en-US" sz="2000" dirty="0" err="1"/>
              <a:t>העולם</a:t>
            </a:r>
            <a:r>
              <a:rPr lang="en-US" sz="2000" dirty="0"/>
              <a:t> </a:t>
            </a:r>
            <a:r>
              <a:rPr lang="en-US" sz="2000" dirty="0" err="1"/>
              <a:t>בצורה</a:t>
            </a:r>
            <a:r>
              <a:rPr lang="en-US" sz="2000" dirty="0"/>
              <a:t> </a:t>
            </a:r>
            <a:r>
              <a:rPr lang="en-US" sz="2000" dirty="0" err="1"/>
              <a:t>שונה</a:t>
            </a:r>
            <a:r>
              <a:rPr lang="en-US" sz="2000" dirty="0"/>
              <a:t> </a:t>
            </a:r>
            <a:r>
              <a:rPr lang="en-US" sz="2000" dirty="0" err="1"/>
              <a:t>מאשר</a:t>
            </a:r>
            <a:r>
              <a:rPr lang="en-US" sz="2000" dirty="0"/>
              <a:t> </a:t>
            </a:r>
            <a:r>
              <a:rPr lang="en-US" sz="2000" dirty="0" err="1"/>
              <a:t>שאר</a:t>
            </a:r>
            <a:r>
              <a:rPr lang="en-US" sz="2000" dirty="0"/>
              <a:t> </a:t>
            </a:r>
            <a:r>
              <a:rPr lang="en-US" sz="2000" dirty="0" err="1"/>
              <a:t>בני-האדם</a:t>
            </a:r>
            <a:r>
              <a:rPr lang="en-US" sz="2000" dirty="0"/>
              <a:t>".</a:t>
            </a:r>
          </a:p>
          <a:p>
            <a:pPr indent="-228600" fontAlgn="base">
              <a:lnSpc>
                <a:spcPct val="90000"/>
              </a:lnSpc>
              <a:spcAft>
                <a:spcPts val="600"/>
              </a:spcAft>
              <a:buFont typeface="Arial" panose="020B0604020202020204" pitchFamily="34" charset="0"/>
              <a:buChar char="•"/>
            </a:pPr>
            <a:endParaRPr lang="en-US" sz="2000" dirty="0"/>
          </a:p>
          <a:p>
            <a:pPr indent="-228600" fontAlgn="base">
              <a:lnSpc>
                <a:spcPct val="90000"/>
              </a:lnSpc>
              <a:spcAft>
                <a:spcPts val="600"/>
              </a:spcAft>
              <a:buFont typeface="Arial" panose="020B0604020202020204" pitchFamily="34" charset="0"/>
              <a:buChar char="•"/>
            </a:pPr>
            <a:r>
              <a:rPr lang="en-US" sz="2000" dirty="0" err="1"/>
              <a:t>נכדו</a:t>
            </a:r>
            <a:r>
              <a:rPr lang="en-US" sz="2000" dirty="0"/>
              <a:t> </a:t>
            </a:r>
            <a:r>
              <a:rPr lang="en-US" sz="2000" dirty="0" err="1"/>
              <a:t>של</a:t>
            </a:r>
            <a:r>
              <a:rPr lang="en-US" sz="2000" dirty="0"/>
              <a:t> </a:t>
            </a:r>
            <a:r>
              <a:rPr lang="en-US" sz="2000" dirty="0" err="1"/>
              <a:t>בן</a:t>
            </a:r>
            <a:r>
              <a:rPr lang="en-US" sz="2000" dirty="0"/>
              <a:t> </a:t>
            </a:r>
            <a:r>
              <a:rPr lang="en-US" sz="2000" dirty="0" err="1"/>
              <a:t>גוריון</a:t>
            </a:r>
            <a:r>
              <a:rPr lang="en-US" sz="2000" dirty="0"/>
              <a:t> </a:t>
            </a:r>
            <a:r>
              <a:rPr lang="en-US" sz="2000" dirty="0" err="1"/>
              <a:t>הסביר</a:t>
            </a:r>
            <a:r>
              <a:rPr lang="en-US" sz="2000" dirty="0"/>
              <a:t> </a:t>
            </a:r>
            <a:r>
              <a:rPr lang="en-US" sz="2000" dirty="0" err="1"/>
              <a:t>מדוע</a:t>
            </a:r>
            <a:r>
              <a:rPr lang="en-US" sz="2000" dirty="0"/>
              <a:t> </a:t>
            </a:r>
            <a:r>
              <a:rPr lang="en-US" sz="2000" dirty="0" err="1"/>
              <a:t>עמד</a:t>
            </a:r>
            <a:r>
              <a:rPr lang="en-US" sz="2000" dirty="0"/>
              <a:t> </a:t>
            </a:r>
            <a:r>
              <a:rPr lang="en-US" sz="2000" dirty="0" err="1"/>
              <a:t>סבו</a:t>
            </a:r>
            <a:r>
              <a:rPr lang="en-US" sz="2000" dirty="0"/>
              <a:t> </a:t>
            </a:r>
            <a:r>
              <a:rPr lang="en-US" sz="2000" dirty="0" err="1"/>
              <a:t>על</a:t>
            </a:r>
            <a:r>
              <a:rPr lang="en-US" sz="2000" dirty="0"/>
              <a:t> </a:t>
            </a:r>
            <a:r>
              <a:rPr lang="en-US" sz="2000" dirty="0" err="1"/>
              <a:t>הראש</a:t>
            </a:r>
            <a:r>
              <a:rPr lang="en-US" sz="2000" dirty="0"/>
              <a:t>: </a:t>
            </a:r>
            <a:r>
              <a:rPr lang="en-US" sz="2000" dirty="0" err="1"/>
              <a:t>הסיבה</a:t>
            </a:r>
            <a:r>
              <a:rPr lang="en-US" sz="2000" dirty="0"/>
              <a:t> </a:t>
            </a:r>
            <a:r>
              <a:rPr lang="en-US" sz="2000" dirty="0" err="1"/>
              <a:t>הראשונה</a:t>
            </a:r>
            <a:r>
              <a:rPr lang="en-US" sz="2000" dirty="0"/>
              <a:t> </a:t>
            </a:r>
            <a:r>
              <a:rPr lang="en-US" sz="2000" dirty="0" err="1"/>
              <a:t>הייתה</a:t>
            </a:r>
            <a:r>
              <a:rPr lang="en-US" sz="2000" dirty="0"/>
              <a:t> </a:t>
            </a:r>
            <a:r>
              <a:rPr lang="en-US" sz="2000" dirty="0" err="1"/>
              <a:t>בריאותית</a:t>
            </a:r>
            <a:r>
              <a:rPr lang="en-US" sz="2000" dirty="0"/>
              <a:t>, </a:t>
            </a:r>
            <a:r>
              <a:rPr lang="he-IL" sz="2000" dirty="0"/>
              <a:t> </a:t>
            </a:r>
            <a:r>
              <a:rPr lang="en-US" sz="2000" dirty="0" err="1"/>
              <a:t>הוא</a:t>
            </a:r>
            <a:r>
              <a:rPr lang="en-US" sz="2000" dirty="0"/>
              <a:t> </a:t>
            </a:r>
            <a:r>
              <a:rPr lang="en-US" sz="2000" dirty="0" err="1"/>
              <a:t>סבל</a:t>
            </a:r>
            <a:r>
              <a:rPr lang="en-US" sz="2000" dirty="0"/>
              <a:t> </a:t>
            </a:r>
            <a:r>
              <a:rPr lang="en-US" sz="2000" dirty="0" err="1"/>
              <a:t>מכאבי</a:t>
            </a:r>
            <a:r>
              <a:rPr lang="en-US" sz="2000" dirty="0"/>
              <a:t> </a:t>
            </a:r>
            <a:r>
              <a:rPr lang="en-US" sz="2000" dirty="0" err="1"/>
              <a:t>גב</a:t>
            </a:r>
            <a:r>
              <a:rPr lang="en-US" sz="2000" dirty="0"/>
              <a:t>, </a:t>
            </a:r>
            <a:r>
              <a:rPr lang="en-US" sz="2000" dirty="0" err="1"/>
              <a:t>הוא</a:t>
            </a:r>
            <a:r>
              <a:rPr lang="en-US" sz="2000" dirty="0"/>
              <a:t> </a:t>
            </a:r>
            <a:r>
              <a:rPr lang="en-US" sz="2000" dirty="0" err="1"/>
              <a:t>גם</a:t>
            </a:r>
            <a:r>
              <a:rPr lang="en-US" sz="2000" dirty="0"/>
              <a:t> </a:t>
            </a:r>
            <a:r>
              <a:rPr lang="en-US" sz="2000" dirty="0" err="1"/>
              <a:t>סיפר</a:t>
            </a:r>
            <a:r>
              <a:rPr lang="en-US" sz="2000" dirty="0"/>
              <a:t> </a:t>
            </a:r>
            <a:r>
              <a:rPr lang="en-US" sz="2000" dirty="0" err="1"/>
              <a:t>שכילד</a:t>
            </a:r>
            <a:r>
              <a:rPr lang="en-US" sz="2000" dirty="0"/>
              <a:t> </a:t>
            </a:r>
            <a:r>
              <a:rPr lang="en-US" sz="2000" dirty="0" err="1"/>
              <a:t>הוא</a:t>
            </a:r>
            <a:r>
              <a:rPr lang="en-US" sz="2000" dirty="0"/>
              <a:t> </a:t>
            </a:r>
            <a:r>
              <a:rPr lang="en-US" sz="2000" dirty="0" err="1"/>
              <a:t>ניסה</a:t>
            </a:r>
            <a:r>
              <a:rPr lang="en-US" sz="2000" dirty="0"/>
              <a:t> </a:t>
            </a:r>
            <a:r>
              <a:rPr lang="en-US" sz="2000" dirty="0" err="1"/>
              <a:t>לעמוד</a:t>
            </a:r>
            <a:r>
              <a:rPr lang="en-US" sz="2000" dirty="0"/>
              <a:t> </a:t>
            </a:r>
            <a:r>
              <a:rPr lang="en-US" sz="2000" dirty="0" err="1"/>
              <a:t>על</a:t>
            </a:r>
            <a:r>
              <a:rPr lang="en-US" sz="2000" dirty="0"/>
              <a:t> </a:t>
            </a:r>
            <a:r>
              <a:rPr lang="en-US" sz="2000" dirty="0" err="1"/>
              <a:t>הראש</a:t>
            </a:r>
            <a:r>
              <a:rPr lang="en-US" sz="2000" dirty="0"/>
              <a:t> </a:t>
            </a:r>
            <a:r>
              <a:rPr lang="en-US" sz="2000" dirty="0" err="1"/>
              <a:t>ולא</a:t>
            </a:r>
            <a:r>
              <a:rPr lang="en-US" sz="2000" dirty="0"/>
              <a:t> </a:t>
            </a:r>
            <a:r>
              <a:rPr lang="en-US" sz="2000" dirty="0" err="1"/>
              <a:t>הצליח</a:t>
            </a:r>
            <a:r>
              <a:rPr lang="en-US" sz="2000" dirty="0"/>
              <a:t>. </a:t>
            </a:r>
          </a:p>
          <a:p>
            <a:pPr indent="-228600" fontAlgn="base">
              <a:lnSpc>
                <a:spcPct val="90000"/>
              </a:lnSpc>
              <a:spcAft>
                <a:spcPts val="600"/>
              </a:spcAft>
              <a:buFont typeface="Arial" panose="020B0604020202020204" pitchFamily="34" charset="0"/>
              <a:buChar char="•"/>
            </a:pPr>
            <a:r>
              <a:rPr lang="en-US" sz="2000" dirty="0" err="1"/>
              <a:t>משה</a:t>
            </a:r>
            <a:r>
              <a:rPr lang="en-US" sz="2000" dirty="0"/>
              <a:t> </a:t>
            </a:r>
            <a:r>
              <a:rPr lang="en-US" sz="2000" dirty="0" err="1"/>
              <a:t>פלדנקרייז</a:t>
            </a:r>
            <a:r>
              <a:rPr lang="he-IL" sz="2000" dirty="0"/>
              <a:t>, </a:t>
            </a:r>
            <a:r>
              <a:rPr lang="en-US" sz="2000" dirty="0" err="1"/>
              <a:t>ממציא</a:t>
            </a:r>
            <a:r>
              <a:rPr lang="en-US" sz="2000" dirty="0"/>
              <a:t> </a:t>
            </a:r>
            <a:r>
              <a:rPr lang="en-US" sz="2000" dirty="0" err="1"/>
              <a:t>שיטת</a:t>
            </a:r>
            <a:r>
              <a:rPr lang="en-US" sz="2000" dirty="0"/>
              <a:t> </a:t>
            </a:r>
            <a:r>
              <a:rPr lang="en-US" sz="2000" dirty="0" err="1"/>
              <a:t>ההתעמלות</a:t>
            </a:r>
            <a:r>
              <a:rPr lang="en-US" sz="2000" dirty="0"/>
              <a:t> </a:t>
            </a:r>
            <a:r>
              <a:rPr lang="en-US" sz="2000" dirty="0" err="1"/>
              <a:t>הקרויה</a:t>
            </a:r>
            <a:r>
              <a:rPr lang="en-US" sz="2000" dirty="0"/>
              <a:t> </a:t>
            </a:r>
            <a:r>
              <a:rPr lang="en-US" sz="2000" dirty="0" err="1"/>
              <a:t>על</a:t>
            </a:r>
            <a:r>
              <a:rPr lang="en-US" sz="2000" dirty="0"/>
              <a:t> </a:t>
            </a:r>
            <a:r>
              <a:rPr lang="en-US" sz="2000" dirty="0" err="1"/>
              <a:t>שמו</a:t>
            </a:r>
            <a:r>
              <a:rPr lang="he-IL" sz="2000" dirty="0"/>
              <a:t>, </a:t>
            </a:r>
            <a:r>
              <a:rPr lang="en-US" sz="2000" dirty="0" err="1"/>
              <a:t>תמך</a:t>
            </a:r>
            <a:r>
              <a:rPr lang="en-US" sz="2000" dirty="0"/>
              <a:t> </a:t>
            </a:r>
            <a:r>
              <a:rPr lang="en-US" sz="2000" dirty="0" err="1"/>
              <a:t>בעמידת</a:t>
            </a:r>
            <a:r>
              <a:rPr lang="en-US" sz="2000" dirty="0"/>
              <a:t> </a:t>
            </a:r>
            <a:r>
              <a:rPr lang="en-US" sz="2000" dirty="0" err="1"/>
              <a:t>ראש</a:t>
            </a:r>
            <a:r>
              <a:rPr lang="en-US" sz="2000" dirty="0"/>
              <a:t> </a:t>
            </a:r>
            <a:r>
              <a:rPr lang="en-US" sz="2000" dirty="0" err="1"/>
              <a:t>מטעמי</a:t>
            </a:r>
            <a:r>
              <a:rPr lang="en-US" sz="2000" dirty="0"/>
              <a:t> </a:t>
            </a:r>
            <a:r>
              <a:rPr lang="en-US" sz="2000" dirty="0" err="1"/>
              <a:t>בריאות</a:t>
            </a:r>
            <a:r>
              <a:rPr lang="en-US" sz="2000" dirty="0"/>
              <a:t> </a:t>
            </a:r>
            <a:r>
              <a:rPr lang="en-US" sz="2000" dirty="0" err="1"/>
              <a:t>וסיפר</a:t>
            </a:r>
            <a:r>
              <a:rPr lang="en-US" sz="2000" dirty="0"/>
              <a:t> </a:t>
            </a:r>
            <a:r>
              <a:rPr lang="en-US" sz="2000" dirty="0" err="1"/>
              <a:t>בעבר</a:t>
            </a:r>
            <a:r>
              <a:rPr lang="en-US" sz="2000" dirty="0"/>
              <a:t> </a:t>
            </a:r>
            <a:r>
              <a:rPr lang="en-US" sz="2000" dirty="0" err="1"/>
              <a:t>כי</a:t>
            </a:r>
            <a:r>
              <a:rPr lang="en-US" sz="2000" dirty="0"/>
              <a:t> </a:t>
            </a:r>
            <a:r>
              <a:rPr lang="en-US" sz="2000" dirty="0" err="1"/>
              <a:t>המליץ</a:t>
            </a:r>
            <a:r>
              <a:rPr lang="en-US" sz="2000" dirty="0"/>
              <a:t> </a:t>
            </a:r>
            <a:r>
              <a:rPr lang="en-US" sz="2000" dirty="0" err="1"/>
              <a:t>לבן-גוריון</a:t>
            </a:r>
            <a:r>
              <a:rPr lang="en-US" sz="2000" dirty="0"/>
              <a:t> </a:t>
            </a:r>
            <a:r>
              <a:rPr lang="en-US" sz="2000" dirty="0" err="1"/>
              <a:t>לעשות</a:t>
            </a:r>
            <a:r>
              <a:rPr lang="en-US" sz="2000" dirty="0"/>
              <a:t> </a:t>
            </a:r>
            <a:r>
              <a:rPr lang="en-US" sz="2000" dirty="0" err="1"/>
              <a:t>זאת</a:t>
            </a:r>
            <a:r>
              <a:rPr lang="he-IL" sz="2000" dirty="0"/>
              <a:t>: "</a:t>
            </a:r>
            <a:r>
              <a:rPr lang="en-US" sz="2000" dirty="0" err="1"/>
              <a:t>אמרתי</a:t>
            </a:r>
            <a:r>
              <a:rPr lang="en-US" sz="2000" dirty="0"/>
              <a:t> </a:t>
            </a:r>
            <a:r>
              <a:rPr lang="en-US" sz="2000" dirty="0" err="1"/>
              <a:t>לו</a:t>
            </a:r>
            <a:r>
              <a:rPr lang="en-US" sz="2000" dirty="0"/>
              <a:t> </a:t>
            </a:r>
            <a:r>
              <a:rPr lang="en-US" sz="2000" dirty="0" err="1"/>
              <a:t>שיעמוד</a:t>
            </a:r>
            <a:r>
              <a:rPr lang="en-US" sz="2000" dirty="0"/>
              <a:t> </a:t>
            </a:r>
            <a:r>
              <a:rPr lang="en-US" sz="2000" dirty="0" err="1"/>
              <a:t>על</a:t>
            </a:r>
            <a:r>
              <a:rPr lang="en-US" sz="2000" dirty="0"/>
              <a:t> </a:t>
            </a:r>
            <a:r>
              <a:rPr lang="en-US" sz="2000" dirty="0" err="1"/>
              <a:t>ראש</a:t>
            </a:r>
            <a:r>
              <a:rPr lang="en-US" sz="2000" dirty="0"/>
              <a:t> </a:t>
            </a:r>
            <a:r>
              <a:rPr lang="en-US" sz="2000" dirty="0" err="1"/>
              <a:t>והוא</a:t>
            </a:r>
            <a:r>
              <a:rPr lang="en-US" sz="2000" dirty="0"/>
              <a:t> </a:t>
            </a:r>
            <a:r>
              <a:rPr lang="en-US" sz="2000" dirty="0" err="1"/>
              <a:t>יראה</a:t>
            </a:r>
            <a:r>
              <a:rPr lang="en-US" sz="2000" dirty="0"/>
              <a:t> </a:t>
            </a:r>
            <a:r>
              <a:rPr lang="en-US" sz="2000" dirty="0" err="1"/>
              <a:t>שהוא</a:t>
            </a:r>
            <a:r>
              <a:rPr lang="en-US" sz="2000" dirty="0"/>
              <a:t> </a:t>
            </a:r>
            <a:r>
              <a:rPr lang="en-US" sz="2000" dirty="0" err="1"/>
              <a:t>יעשה</a:t>
            </a:r>
            <a:r>
              <a:rPr lang="en-US" sz="2000" dirty="0"/>
              <a:t> </a:t>
            </a:r>
            <a:r>
              <a:rPr lang="en-US" sz="2000" dirty="0" err="1"/>
              <a:t>זאת</a:t>
            </a:r>
            <a:r>
              <a:rPr lang="en-US" sz="2000" dirty="0"/>
              <a:t> </a:t>
            </a:r>
            <a:r>
              <a:rPr lang="en-US" sz="2000" dirty="0" err="1"/>
              <a:t>טוב</a:t>
            </a:r>
            <a:r>
              <a:rPr lang="en-US" sz="2000" dirty="0"/>
              <a:t> </a:t>
            </a:r>
            <a:r>
              <a:rPr lang="en-US" sz="2000" dirty="0" err="1"/>
              <a:t>יותר</a:t>
            </a:r>
            <a:r>
              <a:rPr lang="en-US" sz="2000" dirty="0"/>
              <a:t> </a:t>
            </a:r>
            <a:r>
              <a:rPr lang="en-US" sz="2000" dirty="0" err="1"/>
              <a:t>מצעירים</a:t>
            </a:r>
            <a:r>
              <a:rPr lang="en-US" sz="2000" dirty="0"/>
              <a:t> </a:t>
            </a:r>
            <a:r>
              <a:rPr lang="en-US" sz="2000" dirty="0" err="1"/>
              <a:t>ממנו</a:t>
            </a:r>
            <a:r>
              <a:rPr lang="en-US" sz="2000" dirty="0"/>
              <a:t>".</a:t>
            </a:r>
          </a:p>
          <a:p>
            <a:pPr indent="-228600" fontAlgn="base">
              <a:lnSpc>
                <a:spcPct val="90000"/>
              </a:lnSpc>
              <a:spcAft>
                <a:spcPts val="600"/>
              </a:spcAft>
              <a:buFont typeface="Arial" panose="020B0604020202020204" pitchFamily="34" charset="0"/>
              <a:buChar char="•"/>
            </a:pPr>
            <a:r>
              <a:rPr lang="en-US" sz="2000" dirty="0" err="1"/>
              <a:t>סיבה</a:t>
            </a:r>
            <a:r>
              <a:rPr lang="en-US" sz="2000" dirty="0"/>
              <a:t> </a:t>
            </a:r>
            <a:r>
              <a:rPr lang="en-US" sz="2000" dirty="0" err="1"/>
              <a:t>נוספת</a:t>
            </a:r>
            <a:r>
              <a:rPr lang="en-US" sz="2000" dirty="0"/>
              <a:t> </a:t>
            </a:r>
            <a:r>
              <a:rPr lang="en-US" sz="2000" dirty="0" err="1"/>
              <a:t>היא</a:t>
            </a:r>
            <a:r>
              <a:rPr lang="en-US" sz="2000" dirty="0"/>
              <a:t>: </a:t>
            </a:r>
            <a:r>
              <a:rPr lang="en-US" sz="2000" dirty="0" err="1"/>
              <a:t>משיקולים</a:t>
            </a:r>
            <a:r>
              <a:rPr lang="en-US" sz="2000" dirty="0"/>
              <a:t> </a:t>
            </a:r>
            <a:r>
              <a:rPr lang="en-US" sz="2000" dirty="0" err="1"/>
              <a:t>קוגניטיביים</a:t>
            </a:r>
            <a:r>
              <a:rPr lang="en-US" sz="2000" dirty="0"/>
              <a:t>. </a:t>
            </a:r>
            <a:r>
              <a:rPr lang="he-IL" sz="2000" dirty="0"/>
              <a:t> "</a:t>
            </a:r>
            <a:r>
              <a:rPr lang="en-US" sz="2000" dirty="0" err="1"/>
              <a:t>הגדולה</a:t>
            </a:r>
            <a:r>
              <a:rPr lang="en-US" sz="2000" dirty="0"/>
              <a:t> </a:t>
            </a:r>
            <a:r>
              <a:rPr lang="en-US" sz="2000" dirty="0" err="1"/>
              <a:t>שלו</a:t>
            </a:r>
            <a:r>
              <a:rPr lang="en-US" sz="2000" dirty="0"/>
              <a:t> </a:t>
            </a:r>
            <a:r>
              <a:rPr lang="en-US" sz="2000" dirty="0" err="1"/>
              <a:t>הייתה</a:t>
            </a:r>
            <a:r>
              <a:rPr lang="en-US" sz="2000" dirty="0"/>
              <a:t> </a:t>
            </a:r>
            <a:r>
              <a:rPr lang="en-US" sz="2000" dirty="0" err="1"/>
              <a:t>במוח</a:t>
            </a:r>
            <a:r>
              <a:rPr lang="he-IL" sz="2000" dirty="0"/>
              <a:t>", </a:t>
            </a:r>
            <a:r>
              <a:rPr lang="en-US" sz="2000" dirty="0" err="1"/>
              <a:t>הסביר</a:t>
            </a:r>
            <a:r>
              <a:rPr lang="en-US" sz="2000" dirty="0"/>
              <a:t> </a:t>
            </a:r>
            <a:r>
              <a:rPr lang="en-US" sz="2000" dirty="0" err="1"/>
              <a:t>נכדו</a:t>
            </a:r>
            <a:r>
              <a:rPr lang="he-IL" sz="2000" dirty="0"/>
              <a:t>. </a:t>
            </a:r>
            <a:r>
              <a:rPr lang="en-US" sz="2000" dirty="0" err="1"/>
              <a:t>הזקן</a:t>
            </a:r>
            <a:r>
              <a:rPr lang="en-US" sz="2000" dirty="0"/>
              <a:t> </a:t>
            </a:r>
            <a:r>
              <a:rPr lang="en-US" sz="2000" dirty="0" err="1"/>
              <a:t>עמד</a:t>
            </a:r>
            <a:r>
              <a:rPr lang="en-US" sz="2000" dirty="0"/>
              <a:t> </a:t>
            </a:r>
            <a:r>
              <a:rPr lang="en-US" sz="2000" dirty="0" err="1"/>
              <a:t>על</a:t>
            </a:r>
            <a:r>
              <a:rPr lang="en-US" sz="2000" dirty="0"/>
              <a:t> </a:t>
            </a:r>
            <a:r>
              <a:rPr lang="en-US" sz="2000" dirty="0" err="1"/>
              <a:t>הראש</a:t>
            </a:r>
            <a:r>
              <a:rPr lang="en-US" sz="2000" dirty="0"/>
              <a:t> </a:t>
            </a:r>
            <a:r>
              <a:rPr lang="en-US" sz="2000" dirty="0" err="1"/>
              <a:t>כי</a:t>
            </a:r>
            <a:r>
              <a:rPr lang="en-US" sz="2000" dirty="0"/>
              <a:t> </a:t>
            </a:r>
            <a:r>
              <a:rPr lang="en-US" sz="2000" dirty="0" err="1"/>
              <a:t>זה</a:t>
            </a:r>
            <a:r>
              <a:rPr lang="en-US" sz="2000" dirty="0"/>
              <a:t> </a:t>
            </a:r>
            <a:r>
              <a:rPr lang="en-US" sz="2000" dirty="0" err="1"/>
              <a:t>היה</a:t>
            </a:r>
            <a:r>
              <a:rPr lang="en-US" sz="2000" dirty="0"/>
              <a:t> </a:t>
            </a:r>
            <a:r>
              <a:rPr lang="en-US" sz="2000" dirty="0" err="1"/>
              <a:t>החלק</a:t>
            </a:r>
            <a:r>
              <a:rPr lang="en-US" sz="2000" dirty="0"/>
              <a:t> </a:t>
            </a:r>
            <a:r>
              <a:rPr lang="en-US" sz="2000" dirty="0" err="1"/>
              <a:t>הכי</a:t>
            </a:r>
            <a:r>
              <a:rPr lang="en-US" sz="2000" dirty="0"/>
              <a:t> </a:t>
            </a:r>
            <a:r>
              <a:rPr lang="en-US" sz="2000" dirty="0" err="1"/>
              <a:t>חזק</a:t>
            </a:r>
            <a:r>
              <a:rPr lang="he-IL" sz="2000" dirty="0"/>
              <a:t>, </a:t>
            </a:r>
            <a:r>
              <a:rPr lang="en-US" sz="2000" dirty="0"/>
              <a:t> </a:t>
            </a:r>
            <a:r>
              <a:rPr lang="en-US" sz="2000" dirty="0" err="1"/>
              <a:t>הכי</a:t>
            </a:r>
            <a:r>
              <a:rPr lang="en-US" sz="2000" dirty="0"/>
              <a:t> </a:t>
            </a:r>
            <a:r>
              <a:rPr lang="en-US" sz="2000" dirty="0" err="1"/>
              <a:t>בולט</a:t>
            </a:r>
            <a:r>
              <a:rPr lang="en-US" sz="2000" dirty="0"/>
              <a:t> </a:t>
            </a:r>
            <a:r>
              <a:rPr lang="en-US" sz="2000" dirty="0" err="1"/>
              <a:t>והכי</a:t>
            </a:r>
            <a:r>
              <a:rPr lang="en-US" sz="2000" dirty="0"/>
              <a:t> </a:t>
            </a:r>
            <a:r>
              <a:rPr lang="en-US" sz="2000" dirty="0" err="1"/>
              <a:t>חשוב</a:t>
            </a:r>
            <a:r>
              <a:rPr lang="en-US" sz="2000" dirty="0"/>
              <a:t> </a:t>
            </a:r>
            <a:r>
              <a:rPr lang="en-US" sz="2000" dirty="0" err="1"/>
              <a:t>אצלו</a:t>
            </a:r>
            <a:r>
              <a:rPr lang="he-IL" sz="2000" dirty="0"/>
              <a:t>. "</a:t>
            </a:r>
            <a:r>
              <a:rPr lang="en-US" sz="2000" dirty="0" err="1"/>
              <a:t>ככה</a:t>
            </a:r>
            <a:r>
              <a:rPr lang="en-US" sz="2000" dirty="0"/>
              <a:t> </a:t>
            </a:r>
            <a:r>
              <a:rPr lang="en-US" sz="2000" dirty="0" err="1"/>
              <a:t>הוא</a:t>
            </a:r>
            <a:r>
              <a:rPr lang="en-US" sz="2000" dirty="0"/>
              <a:t> </a:t>
            </a:r>
            <a:r>
              <a:rPr lang="en-US" sz="2000" dirty="0" err="1"/>
              <a:t>קיבל</a:t>
            </a:r>
            <a:r>
              <a:rPr lang="en-US" sz="2000" dirty="0"/>
              <a:t> </a:t>
            </a:r>
            <a:r>
              <a:rPr lang="en-US" sz="2000" dirty="0" err="1"/>
              <a:t>את</a:t>
            </a:r>
            <a:r>
              <a:rPr lang="en-US" sz="2000" dirty="0"/>
              <a:t> </a:t>
            </a:r>
            <a:r>
              <a:rPr lang="en-US" sz="2000" dirty="0" err="1"/>
              <a:t>ההכרעות</a:t>
            </a:r>
            <a:r>
              <a:rPr lang="en-US" sz="2000" dirty="0"/>
              <a:t> </a:t>
            </a:r>
            <a:r>
              <a:rPr lang="en-US" sz="2000" dirty="0" err="1"/>
              <a:t>שלו</a:t>
            </a:r>
            <a:r>
              <a:rPr lang="he-IL" sz="2000" dirty="0"/>
              <a:t>, </a:t>
            </a:r>
            <a:r>
              <a:rPr lang="en-US" sz="2000" dirty="0" err="1"/>
              <a:t>הוא</a:t>
            </a:r>
            <a:r>
              <a:rPr lang="en-US" sz="2000" dirty="0"/>
              <a:t> </a:t>
            </a:r>
            <a:r>
              <a:rPr lang="en-US" sz="2000" dirty="0" err="1"/>
              <a:t>חשב</a:t>
            </a:r>
            <a:r>
              <a:rPr lang="en-US" sz="2000" dirty="0"/>
              <a:t> </a:t>
            </a:r>
            <a:r>
              <a:rPr lang="en-US" sz="2000" dirty="0" err="1"/>
              <a:t>שהתרגיל</a:t>
            </a:r>
            <a:r>
              <a:rPr lang="en-US" sz="2000" dirty="0"/>
              <a:t> </a:t>
            </a:r>
            <a:r>
              <a:rPr lang="en-US" sz="2000" dirty="0" err="1"/>
              <a:t>הפיזי</a:t>
            </a:r>
            <a:r>
              <a:rPr lang="en-US" sz="2000" dirty="0"/>
              <a:t> </a:t>
            </a:r>
            <a:r>
              <a:rPr lang="en-US" sz="2000" dirty="0" err="1"/>
              <a:t>הזה</a:t>
            </a:r>
            <a:r>
              <a:rPr lang="en-US" sz="2000" dirty="0"/>
              <a:t> </a:t>
            </a:r>
            <a:r>
              <a:rPr lang="en-US" sz="2000" dirty="0" err="1"/>
              <a:t>תורם</a:t>
            </a:r>
            <a:r>
              <a:rPr lang="en-US" sz="2000" dirty="0"/>
              <a:t> </a:t>
            </a:r>
            <a:r>
              <a:rPr lang="en-US" sz="2000" dirty="0" err="1"/>
              <a:t>לו</a:t>
            </a:r>
            <a:r>
              <a:rPr lang="en-US" sz="2000" dirty="0"/>
              <a:t> </a:t>
            </a:r>
            <a:r>
              <a:rPr lang="en-US" sz="2000" dirty="0" err="1"/>
              <a:t>מבחינת</a:t>
            </a:r>
            <a:r>
              <a:rPr lang="en-US" sz="2000" dirty="0"/>
              <a:t> </a:t>
            </a:r>
            <a:r>
              <a:rPr lang="en-US" sz="2000" dirty="0" err="1"/>
              <a:t>צלילות</a:t>
            </a:r>
            <a:r>
              <a:rPr lang="en-US" sz="2000" dirty="0"/>
              <a:t> </a:t>
            </a:r>
            <a:r>
              <a:rPr lang="en-US" sz="2000" dirty="0" err="1"/>
              <a:t>המחשבה</a:t>
            </a:r>
            <a:r>
              <a:rPr lang="en-US" sz="2000" dirty="0"/>
              <a:t>".</a:t>
            </a:r>
          </a:p>
          <a:p>
            <a:pPr indent="-228600">
              <a:lnSpc>
                <a:spcPct val="90000"/>
              </a:lnSpc>
              <a:spcAft>
                <a:spcPts val="600"/>
              </a:spcAft>
              <a:buFont typeface="Arial" panose="020B0604020202020204" pitchFamily="34" charset="0"/>
              <a:buChar char="•"/>
            </a:pPr>
            <a:r>
              <a:rPr lang="en-US" sz="2000" dirty="0"/>
              <a:t>N12 </a:t>
            </a:r>
          </a:p>
        </p:txBody>
      </p:sp>
    </p:spTree>
    <p:extLst>
      <p:ext uri="{BB962C8B-B14F-4D97-AF65-F5344CB8AC3E}">
        <p14:creationId xmlns:p14="http://schemas.microsoft.com/office/powerpoint/2010/main" val="12382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C4E4A7A-B8C2-D5DA-E200-F3302A60497D}"/>
              </a:ext>
            </a:extLst>
          </p:cNvPr>
          <p:cNvSpPr>
            <a:spLocks noGrp="1"/>
          </p:cNvSpPr>
          <p:nvPr>
            <p:ph type="title"/>
          </p:nvPr>
        </p:nvSpPr>
        <p:spPr>
          <a:xfrm>
            <a:off x="1389278" y="1233241"/>
            <a:ext cx="3240506" cy="4064628"/>
          </a:xfrm>
        </p:spPr>
        <p:txBody>
          <a:bodyPr>
            <a:normAutofit/>
          </a:bodyPr>
          <a:lstStyle/>
          <a:p>
            <a:r>
              <a:rPr lang="he-IL">
                <a:solidFill>
                  <a:srgbClr val="FFFFFF"/>
                </a:solidFill>
              </a:rPr>
              <a:t>מדוע ישנן תמונות שנצרבו בזיכרון הקולקטיבי?</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מציין מיקום תוכן 2">
            <a:extLst>
              <a:ext uri="{FF2B5EF4-FFF2-40B4-BE49-F238E27FC236}">
                <a16:creationId xmlns:a16="http://schemas.microsoft.com/office/drawing/2014/main" id="{593B6C4F-A009-35DF-06D6-0DB74CE07658}"/>
              </a:ext>
            </a:extLst>
          </p:cNvPr>
          <p:cNvSpPr>
            <a:spLocks noGrp="1"/>
          </p:cNvSpPr>
          <p:nvPr>
            <p:ph idx="1"/>
          </p:nvPr>
        </p:nvSpPr>
        <p:spPr>
          <a:xfrm>
            <a:off x="6096000" y="820880"/>
            <a:ext cx="5257799" cy="4889350"/>
          </a:xfrm>
        </p:spPr>
        <p:txBody>
          <a:bodyPr anchor="t">
            <a:normAutofit/>
          </a:bodyPr>
          <a:lstStyle/>
          <a:p>
            <a:r>
              <a:rPr lang="he-IL" sz="2200" b="0" i="0">
                <a:effectLst/>
                <a:latin typeface="arial" panose="020B0604020202020204" pitchFamily="34" charset="0"/>
              </a:rPr>
              <a:t>רגעים חשובים בהיסטוריה, הונצחו כמעט תמיד באמצעות צילום ועזרו לנו לזכור את העבר שלנו </a:t>
            </a:r>
          </a:p>
          <a:p>
            <a:r>
              <a:rPr lang="he-IL" sz="2200" b="0" i="0">
                <a:effectLst/>
                <a:latin typeface="arial" panose="020B0604020202020204" pitchFamily="34" charset="0"/>
              </a:rPr>
              <a:t>גם רגעים יומיומיים או אינטימיים, שמספרים סיפורים פשוטים, או סיפור של אירוע, נצרבים טוב יותר כאשר הם עוברים דרך </a:t>
            </a:r>
            <a:r>
              <a:rPr lang="he-IL" sz="2200" b="0" i="0" err="1">
                <a:effectLst/>
                <a:latin typeface="arial" panose="020B0604020202020204" pitchFamily="34" charset="0"/>
              </a:rPr>
              <a:t>המימד</a:t>
            </a:r>
            <a:r>
              <a:rPr lang="he-IL" sz="2200" b="0" i="0">
                <a:effectLst/>
                <a:latin typeface="arial" panose="020B0604020202020204" pitchFamily="34" charset="0"/>
              </a:rPr>
              <a:t> </a:t>
            </a:r>
            <a:r>
              <a:rPr lang="he-IL" sz="2200" b="0" i="0" err="1">
                <a:effectLst/>
                <a:latin typeface="arial" panose="020B0604020202020204" pitchFamily="34" charset="0"/>
              </a:rPr>
              <a:t>הויזואלי</a:t>
            </a:r>
            <a:r>
              <a:rPr lang="he-IL" sz="2200" b="0" i="0">
                <a:effectLst/>
                <a:latin typeface="arial" panose="020B0604020202020204" pitchFamily="34" charset="0"/>
              </a:rPr>
              <a:t> כיוון שהן משפיעות ומעוררות בנו  רגשות עזים.</a:t>
            </a:r>
          </a:p>
          <a:p>
            <a:r>
              <a:rPr lang="he-IL" sz="2200">
                <a:latin typeface="arial" panose="020B0604020202020204" pitchFamily="34" charset="0"/>
              </a:rPr>
              <a:t>מערכת הקלט שלנו במוח, קולטת מידע רב באמצעות החושים. נזכור טוב יותר ולאורך זמן רב יותר רעשים </a:t>
            </a:r>
            <a:r>
              <a:rPr lang="he-IL" sz="2200" err="1">
                <a:latin typeface="arial" panose="020B0604020202020204" pitchFamily="34" charset="0"/>
              </a:rPr>
              <a:t>מסויימים</a:t>
            </a:r>
            <a:r>
              <a:rPr lang="he-IL" sz="2200">
                <a:latin typeface="arial" panose="020B0604020202020204" pitchFamily="34" charset="0"/>
              </a:rPr>
              <a:t> \ ריחות </a:t>
            </a:r>
            <a:r>
              <a:rPr lang="he-IL" sz="2200" err="1">
                <a:latin typeface="arial" panose="020B0604020202020204" pitchFamily="34" charset="0"/>
              </a:rPr>
              <a:t>מסויימים</a:t>
            </a:r>
            <a:r>
              <a:rPr lang="he-IL" sz="2200">
                <a:latin typeface="arial" panose="020B0604020202020204" pitchFamily="34" charset="0"/>
              </a:rPr>
              <a:t> וכמובן תמונות. ממערכת הקלט התמונה עוברת לחלק של הפענוח והתרגום הרגשי.</a:t>
            </a:r>
            <a:endParaRPr lang="he-IL" sz="22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473070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233</TotalTime>
  <Words>785</Words>
  <Application>Microsoft Office PowerPoint</Application>
  <PresentationFormat>מסך רחב</PresentationFormat>
  <Paragraphs>41</Paragraphs>
  <Slides>11</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11</vt:i4>
      </vt:variant>
    </vt:vector>
  </HeadingPairs>
  <TitlesOfParts>
    <vt:vector size="20" baseType="lpstr">
      <vt:lpstr>Arial</vt:lpstr>
      <vt:lpstr>Arial</vt:lpstr>
      <vt:lpstr>Calibri</vt:lpstr>
      <vt:lpstr>Calibri Light</vt:lpstr>
      <vt:lpstr>NarkisBlock</vt:lpstr>
      <vt:lpstr>Open Sans Hebrew</vt:lpstr>
      <vt:lpstr>Rubik</vt:lpstr>
      <vt:lpstr>Source Sans Pro</vt:lpstr>
      <vt:lpstr>ערכת נושא Office</vt:lpstr>
      <vt:lpstr>התמונות שבאלבום </vt:lpstr>
      <vt:lpstr>משחק הזיכרון</vt:lpstr>
      <vt:lpstr>איך עובד הזיכרון?</vt:lpstr>
      <vt:lpstr>תמונות אייקוניות מההיסטוריה</vt:lpstr>
      <vt:lpstr>מצגת של PowerPoint‏</vt:lpstr>
      <vt:lpstr>מצגת של PowerPoint‏</vt:lpstr>
      <vt:lpstr>מצגת של PowerPoint‏</vt:lpstr>
      <vt:lpstr>מצגת של PowerPoint‏</vt:lpstr>
      <vt:lpstr>מדוע ישנן תמונות שנצרבו בזיכרון הקולקטיבי?</vt:lpstr>
      <vt:lpstr>שאלתי את רובי הבוט..</vt:lpstr>
      <vt:lpstr>מהי התמונה שלכם, המביעה תקווה שנצרבה בכם, מהשבוע האחרון?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התמונות שבאלבום</dc:title>
  <dc:creator>ורד בנדיקט</dc:creator>
  <cp:lastModifiedBy>ורד בנדיקט</cp:lastModifiedBy>
  <cp:revision>4</cp:revision>
  <dcterms:created xsi:type="dcterms:W3CDTF">2023-10-14T18:14:55Z</dcterms:created>
  <dcterms:modified xsi:type="dcterms:W3CDTF">2023-10-14T22:08:15Z</dcterms:modified>
</cp:coreProperties>
</file>